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3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8" r:id="rId21"/>
    <p:sldId id="299" r:id="rId22"/>
    <p:sldId id="300" r:id="rId23"/>
    <p:sldId id="301" r:id="rId24"/>
    <p:sldId id="297" r:id="rId25"/>
    <p:sldId id="296" r:id="rId26"/>
    <p:sldId id="266" r:id="rId27"/>
    <p:sldId id="302" r:id="rId28"/>
    <p:sldId id="267" r:id="rId29"/>
    <p:sldId id="268" r:id="rId30"/>
    <p:sldId id="269" r:id="rId31"/>
    <p:sldId id="271" r:id="rId32"/>
    <p:sldId id="272" r:id="rId33"/>
    <p:sldId id="273" r:id="rId34"/>
    <p:sldId id="274" r:id="rId35"/>
    <p:sldId id="275" r:id="rId36"/>
    <p:sldId id="276" r:id="rId37"/>
    <p:sldId id="282" r:id="rId38"/>
    <p:sldId id="28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9E07052-40E3-4704-BE71-60877263A1E1}">
          <p14:sldIdLst>
            <p14:sldId id="256"/>
            <p14:sldId id="257"/>
            <p14:sldId id="258"/>
            <p14:sldId id="259"/>
            <p14:sldId id="260"/>
            <p14:sldId id="261"/>
            <p14:sldId id="277"/>
            <p14:sldId id="263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8"/>
            <p14:sldId id="299"/>
            <p14:sldId id="300"/>
            <p14:sldId id="301"/>
            <p14:sldId id="297"/>
            <p14:sldId id="296"/>
            <p14:sldId id="266"/>
            <p14:sldId id="302"/>
            <p14:sldId id="267"/>
            <p14:sldId id="268"/>
            <p14:sldId id="269"/>
            <p14:sldId id="271"/>
            <p14:sldId id="272"/>
            <p14:sldId id="273"/>
            <p14:sldId id="274"/>
            <p14:sldId id="275"/>
            <p14:sldId id="276"/>
            <p14:sldId id="282"/>
            <p14:sldId id="2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05" autoAdjust="0"/>
  </p:normalViewPr>
  <p:slideViewPr>
    <p:cSldViewPr>
      <p:cViewPr varScale="1">
        <p:scale>
          <a:sx n="101" d="100"/>
          <a:sy n="101" d="100"/>
        </p:scale>
        <p:origin x="2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9302314868533522E-2"/>
          <c:y val="0.10817320424052483"/>
          <c:w val="0.62824037919569109"/>
          <c:h val="0.89182679575947521"/>
        </c:manualLayout>
      </c:layout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Лист1!$B$3:$B$8</c:f>
              <c:strCache>
                <c:ptCount val="6"/>
                <c:pt idx="0">
                  <c:v>Строительство</c:v>
                </c:pt>
                <c:pt idx="1">
                  <c:v>Промышленность</c:v>
                </c:pt>
                <c:pt idx="2">
                  <c:v>Торговля</c:v>
                </c:pt>
                <c:pt idx="3">
                  <c:v>Сельское хозяйства</c:v>
                </c:pt>
                <c:pt idx="4">
                  <c:v>Транспорт</c:v>
                </c:pt>
                <c:pt idx="5">
                  <c:v>Прочие</c:v>
                </c:pt>
              </c:strCache>
            </c:strRef>
          </c:cat>
          <c:val>
            <c:numRef>
              <c:f>Лист1!$C$3:$C$8</c:f>
              <c:numCache>
                <c:formatCode>0%</c:formatCode>
                <c:ptCount val="6"/>
                <c:pt idx="0">
                  <c:v>0.04</c:v>
                </c:pt>
                <c:pt idx="1">
                  <c:v>7.0000000000000007E-2</c:v>
                </c:pt>
                <c:pt idx="2">
                  <c:v>0.4</c:v>
                </c:pt>
                <c:pt idx="3">
                  <c:v>0.11</c:v>
                </c:pt>
                <c:pt idx="4">
                  <c:v>0.21</c:v>
                </c:pt>
                <c:pt idx="5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1D-4E58-A0E1-0EDA952B8F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6666666666666666E-2"/>
                  <c:y val="-0.38888888888888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274-49A0-9CF1-7AD2A4E18595}"/>
                </c:ext>
              </c:extLst>
            </c:dLbl>
            <c:dLbl>
              <c:idx val="1"/>
              <c:layout>
                <c:manualLayout>
                  <c:x val="1.9444444444444445E-2"/>
                  <c:y val="-0.38888888888888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274-49A0-9CF1-7AD2A4E18595}"/>
                </c:ext>
              </c:extLst>
            </c:dLbl>
            <c:dLbl>
              <c:idx val="2"/>
              <c:layout>
                <c:manualLayout>
                  <c:x val="4.1666666666666664E-2"/>
                  <c:y val="0.125000000000000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274-49A0-9CF1-7AD2A4E185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Лист1!$B$4:$D$4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Лист1!$B$5:$D$5</c:f>
              <c:numCache>
                <c:formatCode>General</c:formatCode>
                <c:ptCount val="3"/>
                <c:pt idx="0">
                  <c:v>252576.9</c:v>
                </c:pt>
                <c:pt idx="1">
                  <c:v>254844.79999999999</c:v>
                </c:pt>
                <c:pt idx="2">
                  <c:v>-2267.9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274-49A0-9CF1-7AD2A4E1859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94609152"/>
        <c:axId val="194971904"/>
        <c:axId val="0"/>
      </c:bar3DChart>
      <c:catAx>
        <c:axId val="1946091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94971904"/>
        <c:crosses val="autoZero"/>
        <c:auto val="1"/>
        <c:lblAlgn val="ctr"/>
        <c:lblOffset val="100"/>
        <c:noMultiLvlLbl val="0"/>
      </c:catAx>
      <c:valAx>
        <c:axId val="194971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946091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657A9C-6A70-4153-AA6F-03B777AEF4CF}" type="datetimeFigureOut">
              <a:rPr lang="ru-RU" smtClean="0"/>
              <a:t>07.06.2024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emf"/><Relationship Id="rId7" Type="http://schemas.openxmlformats.org/officeDocument/2006/relationships/image" Target="../media/image58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emf"/><Relationship Id="rId4" Type="http://schemas.openxmlformats.org/officeDocument/2006/relationships/image" Target="../media/image55.emf"/><Relationship Id="rId9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6.emf"/><Relationship Id="rId7" Type="http://schemas.openxmlformats.org/officeDocument/2006/relationships/image" Target="../media/image4.png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emf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wmf"/><Relationship Id="rId5" Type="http://schemas.openxmlformats.org/officeDocument/2006/relationships/chart" Target="../charts/char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4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emf"/><Relationship Id="rId5" Type="http://schemas.openxmlformats.org/officeDocument/2006/relationships/image" Target="../media/image77.emf"/><Relationship Id="rId4" Type="http://schemas.openxmlformats.org/officeDocument/2006/relationships/image" Target="../media/image7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7" Type="http://schemas.openxmlformats.org/officeDocument/2006/relationships/image" Target="../media/image4.png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emf"/><Relationship Id="rId5" Type="http://schemas.openxmlformats.org/officeDocument/2006/relationships/image" Target="../media/image82.emf"/><Relationship Id="rId4" Type="http://schemas.openxmlformats.org/officeDocument/2006/relationships/image" Target="../media/image81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7.emf"/><Relationship Id="rId4" Type="http://schemas.openxmlformats.org/officeDocument/2006/relationships/image" Target="../media/image8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3000">
              <a:schemeClr val="bg2">
                <a:tint val="80000"/>
                <a:satMod val="400000"/>
              </a:schemeClr>
            </a:gs>
            <a:gs pos="41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5556" y="572923"/>
            <a:ext cx="8136904" cy="3024336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ИНВЕСТИЦИОННЫЙ ПАСПОРТ</a:t>
            </a:r>
            <a:br>
              <a:rPr lang="ru-RU" sz="3500" b="1" dirty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500" b="1" dirty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АТЮРЬЕВСКОГО МУНИЦИПАЛЬНОГО РАЙОНА</a:t>
            </a:r>
            <a:br>
              <a:rPr lang="ru-RU" sz="3500" b="1" dirty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500" b="1" dirty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РЕСПУБЛИКИ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40352" y="6449318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Black" pitchFamily="34" charset="0"/>
              </a:rPr>
              <a:t>2023 год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97259"/>
            <a:ext cx="3456384" cy="3191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4509120"/>
            <a:ext cx="1296144" cy="15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09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99593" y="2026930"/>
            <a:ext cx="73448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Главной задачей Администрации Атюрьевского муниципального района в сфере экономической политики является укрепление и дальнейшее развитие экономики района, формирование благоприятной среды для стабильной работы предприятий, условий для развития малого и среднего предпринимательства, улучшения жизни населения.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Атюрьевский район имеет богатую историю, славные культурные и духовные традиции. Наш район всегда был открыт для делового сотрудничества. Благоприятная экологическая ситуация и климатические условия средней полосы России, наличие трудовых ресурсов, посевных площадей, делают наш район привлекательным для развития сотрудничества и партнерства.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Администрация района гарантирует потенциальным инвесторам создание благоприятных условий для успешного бизнеса. Оперативное решение вопросов, прозрачность процессов. Инвестор практически на любом этапе проекта может воспользоваться информационной и организационной поддержкой. 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Уважаемые инвесторы! Призываем Вас к активным действиям в привлечении инвестиций в экономику Атюрьевского района. Мы ждем  потенциальных инвесторов, мы открыты для диалога и готовы обсуждать предложенные вами инвестиционные проекты.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0" y="1657598"/>
            <a:ext cx="1621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Дорогие друзья</a:t>
            </a:r>
            <a:r>
              <a:rPr lang="ru-RU" dirty="0"/>
              <a:t>!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567510" y="293001"/>
            <a:ext cx="6860567" cy="11430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700" b="1" dirty="0">
                <a:latin typeface="Arial Black" panose="020B0A04020102020204" pitchFamily="34" charset="0"/>
                <a:cs typeface="Times New Roman" pitchFamily="18" charset="0"/>
              </a:rPr>
              <a:t>Обращение Главы Атюрьевского муниципального района Республики Мордовия</a:t>
            </a: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332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9973"/>
            <a:ext cx="7277473" cy="1143000"/>
          </a:xfrm>
        </p:spPr>
        <p:txBody>
          <a:bodyPr>
            <a:noAutofit/>
          </a:bodyPr>
          <a:lstStyle/>
          <a:p>
            <a:pPr algn="ctr"/>
            <a:r>
              <a:rPr lang="ru-RU" sz="2600" dirty="0">
                <a:latin typeface="Arial Black" pitchFamily="34" charset="0"/>
              </a:rPr>
              <a:t>Экономико - географическое положение </a:t>
            </a:r>
            <a:r>
              <a:rPr lang="ru-RU" sz="2600" dirty="0" err="1">
                <a:latin typeface="Arial Black" pitchFamily="34" charset="0"/>
              </a:rPr>
              <a:t>Атюрьевского</a:t>
            </a:r>
            <a:r>
              <a:rPr lang="ru-RU" sz="2600" dirty="0">
                <a:latin typeface="Arial Black" pitchFamily="34" charset="0"/>
              </a:rPr>
              <a:t> муниципального района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4987" y="1543747"/>
            <a:ext cx="8208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err="1"/>
              <a:t>Атюрьевский</a:t>
            </a:r>
            <a:r>
              <a:rPr lang="ru-RU" sz="1400" dirty="0"/>
              <a:t> муниципальный район расположен в западной части Республики Мордовия, </a:t>
            </a:r>
            <a:r>
              <a:rPr lang="ru-RU" sz="1400" dirty="0" err="1"/>
              <a:t>севее</a:t>
            </a:r>
            <a:r>
              <a:rPr lang="ru-RU" sz="1400" dirty="0"/>
              <a:t> он граничит с </a:t>
            </a:r>
            <a:r>
              <a:rPr lang="ru-RU" sz="1400" dirty="0" err="1"/>
              <a:t>Темниковским</a:t>
            </a:r>
            <a:r>
              <a:rPr lang="ru-RU" sz="1400" dirty="0"/>
              <a:t> районом, на юго-западе – с </a:t>
            </a:r>
            <a:r>
              <a:rPr lang="ru-RU" sz="1400" dirty="0" err="1"/>
              <a:t>Торбеевским</a:t>
            </a:r>
            <a:r>
              <a:rPr lang="ru-RU" sz="1400" dirty="0"/>
              <a:t>, на западе – с </a:t>
            </a:r>
            <a:r>
              <a:rPr lang="ru-RU" sz="1400" dirty="0" err="1"/>
              <a:t>Зубово</a:t>
            </a:r>
            <a:r>
              <a:rPr lang="ru-RU" sz="1400" dirty="0"/>
              <a:t>-Полянским, на востоке – с </a:t>
            </a:r>
            <a:r>
              <a:rPr lang="ru-RU" sz="1400" dirty="0" err="1"/>
              <a:t>Краснослободским</a:t>
            </a:r>
            <a:r>
              <a:rPr lang="ru-RU" sz="1400" dirty="0"/>
              <a:t>, на юго-востоке – с </a:t>
            </a:r>
            <a:r>
              <a:rPr lang="ru-RU" sz="1400" dirty="0" err="1"/>
              <a:t>Ковылкинским</a:t>
            </a:r>
            <a:r>
              <a:rPr lang="ru-RU" sz="1400" dirty="0"/>
              <a:t> районами Мордовии. Район занимает водораздельное пространство рек Мокши (восток) и Вада (запад), протекающих за пределами района. В пределах района небольшие реки - </a:t>
            </a:r>
            <a:r>
              <a:rPr lang="ru-RU" sz="1400" dirty="0" err="1"/>
              <a:t>Явас</a:t>
            </a:r>
            <a:r>
              <a:rPr lang="ru-RU" sz="1400" dirty="0"/>
              <a:t>, </a:t>
            </a:r>
            <a:r>
              <a:rPr lang="ru-RU" sz="1400" dirty="0" err="1"/>
              <a:t>Ляча</a:t>
            </a:r>
            <a:r>
              <a:rPr lang="ru-RU" sz="1400" dirty="0"/>
              <a:t>, </a:t>
            </a:r>
            <a:r>
              <a:rPr lang="ru-RU" sz="1400" dirty="0" err="1"/>
              <a:t>Шуструй</a:t>
            </a:r>
            <a:r>
              <a:rPr lang="ru-RU" sz="1400" dirty="0"/>
              <a:t>. </a:t>
            </a:r>
            <a:r>
              <a:rPr lang="ru-RU" sz="1400" dirty="0" err="1"/>
              <a:t>Атюрьевский</a:t>
            </a:r>
            <a:r>
              <a:rPr lang="ru-RU" sz="1400" dirty="0"/>
              <a:t> муниципальный район образован 10 мая 1937 года, площадь территории - 806,8 кв. км. Район богат лесами площадью 9475 га (11% территории).   </a:t>
            </a:r>
          </a:p>
          <a:p>
            <a:pPr algn="just"/>
            <a:r>
              <a:rPr lang="ru-RU" sz="1400" dirty="0"/>
              <a:t>            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356992"/>
            <a:ext cx="4074671" cy="3168351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88024" y="3789040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Административным центром района является с. Атюрьево, обладает выгодным транспортно-географическим положением. Через с. Атюрьево проходят автотрассы Москва - Саранск и Торбеево - Темников. Расстояние до столицы республики г. Саранска – 143 км. Расстояние до Москвы – 495 км.</a:t>
            </a:r>
          </a:p>
        </p:txBody>
      </p:sp>
    </p:spTree>
    <p:extLst>
      <p:ext uri="{BB962C8B-B14F-4D97-AF65-F5344CB8AC3E}">
        <p14:creationId xmlns:p14="http://schemas.microsoft.com/office/powerpoint/2010/main" val="693471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450" y="282388"/>
            <a:ext cx="7240013" cy="1143000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>
                <a:latin typeface="Arial Black" panose="020B0A04020102020204" pitchFamily="34" charset="0"/>
                <a:cs typeface="Times New Roman" pitchFamily="18" charset="0"/>
              </a:rPr>
              <a:t>Экономико-географическое положение </a:t>
            </a:r>
            <a:r>
              <a:rPr lang="ru-RU" sz="2600" b="1" dirty="0" err="1">
                <a:latin typeface="Arial Black" panose="020B0A04020102020204" pitchFamily="34" charset="0"/>
                <a:cs typeface="Times New Roman" pitchFamily="18" charset="0"/>
              </a:rPr>
              <a:t>Атюрьевского</a:t>
            </a:r>
            <a:r>
              <a:rPr lang="ru-RU" sz="2600" b="1" dirty="0">
                <a:latin typeface="Arial Black" panose="020B0A04020102020204" pitchFamily="34" charset="0"/>
                <a:cs typeface="Times New Roman" pitchFamily="18" charset="0"/>
              </a:rPr>
              <a:t> муниципального района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92" y="3972816"/>
            <a:ext cx="908050" cy="9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5" y="1700808"/>
            <a:ext cx="85883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92" y="2875750"/>
            <a:ext cx="9144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97" y="5143946"/>
            <a:ext cx="9017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287534"/>
              </p:ext>
            </p:extLst>
          </p:nvPr>
        </p:nvGraphicFramePr>
        <p:xfrm>
          <a:off x="4644008" y="1936212"/>
          <a:ext cx="4176464" cy="2561450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114300">
                    <a:prstClr val="black"/>
                  </a:innerShdw>
                </a:effectLst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2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состав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Атюрьевского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входят: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Атюрьевское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Большешуструйское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Кишалинское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Курташкинское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Мордовско-Козловское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Новочадовское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Перевесьевское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Стрельниковское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89993" y="3052468"/>
            <a:ext cx="286598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Численность населения </a:t>
            </a:r>
            <a:b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9088 чел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89993" y="1856888"/>
            <a:ext cx="2865983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Общая площадь </a:t>
            </a:r>
            <a:b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826 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кв.км</a:t>
            </a:r>
            <a:r>
              <a:rPr lang="ru-RU" dirty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9992" y="4176675"/>
            <a:ext cx="2865985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8 сельских поселений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89992" y="5327629"/>
            <a:ext cx="2937992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50 населенных пунктов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584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4158382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341784"/>
            <a:ext cx="6588732" cy="422920"/>
          </a:xfrm>
        </p:spPr>
        <p:txBody>
          <a:bodyPr>
            <a:noAutofit/>
          </a:bodyPr>
          <a:lstStyle/>
          <a:p>
            <a:pPr algn="ctr"/>
            <a:r>
              <a:rPr lang="ru-RU" sz="3500" b="1" dirty="0">
                <a:latin typeface="Arial Black" pitchFamily="34" charset="0"/>
                <a:cs typeface="Times New Roman" pitchFamily="18" charset="0"/>
              </a:rPr>
              <a:t>Природные ресурсы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772816"/>
            <a:ext cx="389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          Эксплуатационные запасы подземных вод — 142 тыс. м</a:t>
            </a:r>
            <a:r>
              <a:rPr lang="ru-RU" sz="10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 Воды хорошего качества с невысокой минерализацией        (0,2—0,6 г/дм</a:t>
            </a:r>
            <a:r>
              <a:rPr lang="ru-RU" sz="10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). По химическому составу воды преимущественно гидрокарбонатные магниево-кальциевые.  </a:t>
            </a:r>
          </a:p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         Площадь водосбора р. 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Лячи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в створе с. 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Атюрьево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составляет 140 км</a:t>
            </a:r>
            <a:r>
              <a:rPr lang="ru-RU" sz="1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 Норма годового стока — 0,46 м</a:t>
            </a:r>
            <a:r>
              <a:rPr lang="ru-RU" sz="10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/с, объем стока — 14,5 млн м</a:t>
            </a:r>
            <a:r>
              <a:rPr lang="ru-RU" sz="1000" baseline="3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в год. В средний по водности год 91,9 % годового объема стока проходит весной, 4,0 % — зимой, 4,1 % — летом и осенью.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651" y="3945083"/>
            <a:ext cx="4038765" cy="2700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01287" y="5347400"/>
            <a:ext cx="380005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               Климат умеренно-континентальный, характеризуется сравнительно холодной зимой и умеренно жарким летом. Число дней в году со снежным покровом 148. Средняя глубина промерзания почвы 65 см. Обычно к 10 апреля поля полностью освобождены от снега.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" y="3546352"/>
            <a:ext cx="3899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            Район является частью Центральной Московской котловины, и представляет собой сглаженную, слабо поднимающуюся с северо-восточном направлении площадку. Район расположен в лесостепной зоне. Леса (преимущественно широколиственные и смешанные) занимают площадь 9 475 га. Лесами занято 21,7 %, кустарниками — 2,8 % площади района.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4509120"/>
            <a:ext cx="33843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          На территории Атюрьевского района имеются запасы минерально-сырьевых ресурсов. Основные полезные ископаемые связаны с осадочными горными породами.             Среди месторождений полезных ископаемых следует выделить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Атюрьевское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месторождение кирпичных глин и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Стрельниковское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месторождение кирпичных суглинков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92476"/>
            <a:ext cx="4245260" cy="25259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121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1610"/>
            <a:ext cx="9106098" cy="4873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377" y="332158"/>
            <a:ext cx="748883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3900" b="1" dirty="0">
                <a:latin typeface="Arial Black" pitchFamily="34" charset="0"/>
                <a:cs typeface="Times New Roman" pitchFamily="18" charset="0"/>
              </a:rPr>
              <a:t>Социально-экономическое развитие района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2109082"/>
            <a:ext cx="2326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работников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462" y="3356992"/>
            <a:ext cx="1097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31,097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664" y="3356992"/>
            <a:ext cx="10296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111,5%   </a:t>
            </a:r>
          </a:p>
          <a:p>
            <a:pPr algn="ctr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 к уровню 2022года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10038" y="2212977"/>
            <a:ext cx="2326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89634" y="3435342"/>
            <a:ext cx="1097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911,8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33460" y="3433936"/>
            <a:ext cx="10296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100,2 % к  уровню </a:t>
            </a:r>
            <a:br>
              <a:rPr lang="ru-RU" sz="13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2022 года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35338" y="4470586"/>
            <a:ext cx="1974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безработицы в 2023 году</a:t>
            </a:r>
            <a:b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,0 %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4249" y="5504458"/>
            <a:ext cx="232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трудоспособного населения</a:t>
            </a:r>
            <a:b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5,269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тыс.чел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46356" y="4345955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Динамика отчислений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67944" y="4876789"/>
            <a:ext cx="120984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58812" y="4878391"/>
            <a:ext cx="120984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24426" y="5445224"/>
            <a:ext cx="3477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Объем собственных доходов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44386" y="6021288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38,3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25663" y="6034118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38,6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79399" y="2109082"/>
            <a:ext cx="2326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внебюджетных инвестиции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143657" y="3356992"/>
            <a:ext cx="1440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2,8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39158" y="3356992"/>
            <a:ext cx="10296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171,9 % к  уровню </a:t>
            </a:r>
            <a:br>
              <a:rPr lang="ru-RU" sz="13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2022 года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2" y="2477253"/>
            <a:ext cx="648593" cy="64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741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7240" y="279973"/>
            <a:ext cx="7211144" cy="6953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b="1" dirty="0">
                <a:latin typeface="Arial Black" pitchFamily="34" charset="0"/>
              </a:rPr>
              <a:t>Инвестиции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1" y="1484784"/>
            <a:ext cx="4176463" cy="85348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itchFamily="34" charset="0"/>
              </a:rPr>
              <a:t>Инвестиции в основной капитал, за 2020-2022гг. (</a:t>
            </a:r>
            <a:r>
              <a:rPr lang="ru-RU" dirty="0" err="1">
                <a:latin typeface="Arial Black" pitchFamily="34" charset="0"/>
              </a:rPr>
              <a:t>тыс.руб</a:t>
            </a:r>
            <a:r>
              <a:rPr lang="ru-RU" dirty="0">
                <a:latin typeface="Arial Black" pitchFamily="34" charset="0"/>
              </a:rPr>
              <a:t>.)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76056" y="1196752"/>
            <a:ext cx="3960440" cy="15841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itchFamily="34" charset="0"/>
              </a:rPr>
              <a:t>Объем инвестиций в основной капитал </a:t>
            </a:r>
          </a:p>
          <a:p>
            <a:pPr algn="ctr"/>
            <a:r>
              <a:rPr lang="ru-RU" dirty="0">
                <a:latin typeface="Arial Black" pitchFamily="34" charset="0"/>
              </a:rPr>
              <a:t>(за </a:t>
            </a:r>
            <a:r>
              <a:rPr lang="ru-RU" dirty="0" err="1">
                <a:latin typeface="Arial Black" pitchFamily="34" charset="0"/>
              </a:rPr>
              <a:t>искл.бюдж.ср</a:t>
            </a:r>
            <a:r>
              <a:rPr lang="ru-RU" dirty="0">
                <a:latin typeface="Arial Black" pitchFamily="34" charset="0"/>
              </a:rPr>
              <a:t>-в) в расчете на 1 жителя, </a:t>
            </a:r>
            <a:br>
              <a:rPr lang="ru-RU" dirty="0">
                <a:latin typeface="Arial Black" pitchFamily="34" charset="0"/>
              </a:rPr>
            </a:br>
            <a:r>
              <a:rPr lang="ru-RU" dirty="0">
                <a:latin typeface="Arial Black" pitchFamily="34" charset="0"/>
              </a:rPr>
              <a:t>за 2020-2022гг.</a:t>
            </a:r>
          </a:p>
          <a:p>
            <a:pPr algn="ctr"/>
            <a:r>
              <a:rPr lang="ru-RU" dirty="0">
                <a:latin typeface="Arial Black" pitchFamily="34" charset="0"/>
              </a:rPr>
              <a:t> (руб.)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47" y="2735790"/>
            <a:ext cx="4674165" cy="2940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83" y="2996952"/>
            <a:ext cx="4007388" cy="255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0968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2471" y="279973"/>
            <a:ext cx="7881529" cy="636680"/>
          </a:xfrm>
        </p:spPr>
        <p:txBody>
          <a:bodyPr>
            <a:normAutofit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Инвестиционные площадки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320066"/>
              </p:ext>
            </p:extLst>
          </p:nvPr>
        </p:nvGraphicFramePr>
        <p:xfrm>
          <a:off x="342090" y="1249435"/>
          <a:ext cx="8550390" cy="5203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27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27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49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50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50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91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049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04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04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339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339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0953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095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7749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8649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50935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144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61445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429657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385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№ п/п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Общая информация</a:t>
                      </a:r>
                      <a:endParaRPr lang="ru-RU" sz="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Земельный участок</a:t>
                      </a:r>
                      <a:endParaRPr lang="ru-RU" sz="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Транспортно-логистическая структура</a:t>
                      </a:r>
                      <a:endParaRPr lang="ru-RU" sz="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Энергетическая инфраструктура</a:t>
                      </a:r>
                      <a:endParaRPr lang="ru-RU" sz="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статус земельного участка</a:t>
                      </a:r>
                      <a:endParaRPr lang="ru-RU" sz="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1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Название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Тип (гринфилд, браунфилд)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Адрес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(Га)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свободная (Га)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Вид права ( правообладатель)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Категория земель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Вид разрешенного использования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Кадастровый номер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Ближайшая автодорога, км.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Ближ. федеральная трасса, км.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Ближ. ж/д узел ,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Ближ. аэропорт ,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до Саранска,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Газ, свободная мощность в м3/час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Электроснабжение, свободная мощность в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Водоснабжение, свободная мощность в м3/сут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свободная мощностьв  м3/сут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1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№1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162,4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162,4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госсобтсвенность (Атюрьевский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сельскохозяйственного производства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13:02:0101006:97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140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300 м от площадки проложен газопровод с сечением 273 мм, давлением 1,2 МПа, со свободной мощностью до 1 000 000 м3/год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100 м. от земельного участка проходит ВЛ-10 кВ АС-50 мм, по территории земельного участка проходят 2ВЛ-10 кВ АС-50 мм, максимальная свободная мощность со свех линий до 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от ближайщей артскважины 1,5 км, средняя производительность 384 м3/сутки, свободная мощность 24 м3/сутки. Для увеличение нагрузки необходимо бурение артезианских скважин на участке.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№2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125,7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125,7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госсобтсвенность (Атюрьевский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сельскохозяйственного производства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13:02:0101006:98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141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50 м от площадки проложен газопровод с сечением 273 мм, давлением 1,2 МПа, со свободной мощностью до 1 000 000 м3/год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100 м. от земельного участка проходит ВЛ-10 кВ АС-50 мм, на расстояние 1,9 км от участка проходят 2ВЛ-10 кВ АС-50 мм, максимальная свободная мощность со свех линий до 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от ближайщей артскважины 400 м, средняя производительность 384 м3/сутки, свободная мощность 24 м3/сутки. Для увеличение нагрузки необходимо бурение артезианских скважин на участке.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№3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50,3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50,3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сельскохозяйственного производства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13:02:0101006:133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141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50 м от площадки проложен газопровод с сечением 273 мм, давлением 1,2 МПа, со свободной мощностью до 1 000 000 м3/год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100 м. от земельного участка проходит ВЛ-10 кВ АС-50 мм, на расстояние 700 м от участка проходят 2ВЛ-10 кВ АС-50 мм, максимальная свободная мощность со свех линий до 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от ближайщей артскважины 800 м, средняя производительность 384 м3/сутки, свободная мощность 24 м3/сутки. Для увеличение нагрузки необходимо бурение артезианских скважин на участке.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58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4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№4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Республика Мордовия, Атюрьевский район, с. Каменка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2,2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2,2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неразграниченная госсобтвенность (Администрация Атюрьевского муниципального района)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отдых, рекреация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13:02:0106003:95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 км (подъезд к М-5 (Москва — Рязань — Пенза — Самара — Уфа — Челябинск))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155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Газопроводы высокого и низкого давления, диаметром 108 мм.в 100 м от площадки, свободная мощность  до 1 000 м3/час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ЛЭП-220 кВ, электрокабель 0,4 кВ, максимальная свободная мощность 0,01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Диаметр водовода 108 мм, свободная мощность 12 м3/сутки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6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№5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сельскохозяйственного назначения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сельскохозяйственного производства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13:02:0106003:37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0,15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0,15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141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100 м от площадки проложен газопровод с сечением 273 мм, давлением 1,2 МПа, со свободной мощностью до 1 000 000 м3/год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150 м. от земельного участка проходит ВЛ-10 кВ АС-50 мм, на расстояние 700 м от участка проходят 2ВЛ-10 кВ АС-50 мм, максимальная свободная мощность со свех линий до 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от ближайщей артскважины 850 м, средняя производительность 384 м3/сутки, свободная мощность 24 м3/сутки. Для увеличение нагрузки необходимо бурение артезианских скважин на участке.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Ранее 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6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6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№6 на территории Атюрьевского муниципального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гринфилд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108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108 Га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сельскохозяйственного назначения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сельскохозяйственного производства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13:02:0106003:47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0,15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0,15 км от М-5 (Москва — Рязань — Пенза — Самара — Уфа — Челябинск)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Аэропорт г. Саранска в 141 км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100 м от площадки проложен газопровод с сечением 273 мм, давлением 1,2 МПа, со свободной мощностью до 1 000 000 м3/год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В 150 м. от земельного участка проходит ВЛ-10 кВ АС-50 мм, на расстояние 700 м от участка проходят 2ВЛ-10 кВ АС-50 мм, максимальная свободная мощность со свех линий до 1 МВт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расстояние от ближайщей артскважины 850 м, средняя производительность 384 м3/сутки, свободная мощность 24 м3/сутки. Для увеличение нагрузки необходимо бурение артезианских скважин на участке.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Канализация отсутствует, необходимо обеспечить строительство очистных сооружени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Ранее 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72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7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№7 Административное здание в  с. Атюрьево, ул. Центральная, д. 19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Республика Мордовия, Атюрьевский район, с. Атюрьево, ул. Центральная, д. 19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0,0575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Производственная площадь: площадь здания 124,8 кв.м.; длина - 17,04м; ширина - 6,88м; этажность - 1; высота эт.-2,6м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разграниченнач госсобственность (Админ. Атюрьевского района)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населённых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объектов общественно-делового значения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13:02:0101005:51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 0,15 км, ул.Центральная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 — Рязань — Пенза — Самара — Уфа — Челябинск)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140,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200 м3/час на расстоянии в 0,005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100  м3/сут на расстоянии в 0,025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50м3/сут. на расстоянии0,2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Ранее 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7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8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" u="none" strike="noStrike">
                          <a:effectLst/>
                        </a:rPr>
                        <a:t>Инвестиционная площадка №8 Пилорамный цех в  с. Атюрьево, ул. Коммунистическая, д. 76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Республика Мордовия, Атюрьевский район, с. Атюрьево, ул. Коммунистическая, д. 76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0,4186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Производственная площадь: площадь здания 293,0 кв.м.; длина - 25,7м; ширина - 12,2м; этажность -1; высота эт.-5м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(Админ. Атюрьевского района)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населённых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размещения объекта матер.-техн. снабжения (цеха пилорамного)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13:02:0101005:2112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0,12 км, ул.Восточная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 — Рязань — Пенза — Самара — Уфа — Челябинск)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140,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200 м3/час на расстоянии в 0,05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100  м3/сут. на расстоянии в 0,025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50м3/сут. на расстоянии в 0,2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358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9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" u="none" strike="noStrike">
                          <a:effectLst/>
                        </a:rPr>
                        <a:t>Инвестиционная площадка № 9 Здание цеха по восстановлени изношенных деталей в с. Атюрьево, ул. Советская, д. 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Республика Мордовия, Атюрьевский район, с. Атюрьево, ул. Советская, д. 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сформирован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Производственная площадь: площадь здания 595,7кв.м.; длина - 34,0м; ширина - 18,05м; этажность -1; высота эт.-10,0м (ОКС КН 13:02:0101005:3304)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(Админ. Атюрьевского района)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определена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сформирован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0,15 км, ул.Советская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 — Рязань — Пенза — Самара — Уфа — Челябинск)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140,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200 м3/час на расстоянии в 0,15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100  м3/сут.на расстоянии в  0,025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50м3/сут.на расстоянии в 0,2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Земельный участок не сформирован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2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10 Гараж в  с. Атюрьево, ул. Пушкина, д. 1В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Республика Мордовия, Атюрьевский район, с. Атюрьево, ул. Пушкина, д. 1В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0,1162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Производственная площадь: площадь здания 415,9 кв.м.; длина - 21,1м; ширина - 20,6м; этажность -1; высота эт.-5,2м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разграниченная госсобственность (Админ. Атюрьевского района)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населённых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размещения здания гаража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13:02:0101005:4237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0,05 км, ул.Дорожная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 — Рязань — Пенза — Самара — Уфа — Челябинск)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140,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200 м3/час на расстоянии в 0,003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100  м3/сут. на расстоянии в 0,025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50м3/сут.на расстоянии в 0,2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17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11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11 Административное здание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браундфилд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 Атюрьевский район, с.Атюрьево, пер.Больничный,д.1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0,22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здания - 231,5 кв.м., этажность - 1 эт., выс. эт. - 2,7 м., длина здания - 20 м., ширина здания - 10 м., высота здания - 6 м.            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Собственность (Муниципальное  образование 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оздоровительных целей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13:02:0101005:4688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0,02 км, ул. Центральная и ул.Ленина,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(Москва-Рязань-Пенза-Самара-Уфа-Челябинск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 до железнодорожной станции Торбеево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км.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 - газопровод  пер.Больничный, свободная мощность - 200 куб.м./час, расстояние до точки подключения - 0,005 км.,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водопровод по пер.Больничный, расстояние до точки подключения - 0,025 км., свободная мощность - 100 м3/сут.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канализация по пер.Больничный, расстояние до точки подключения - 0,02 км., свободная мощность - 50м3/сут.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7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12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12 Здание  дезинфекционной камеры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браундфилд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район, с.Атюрьево, пер.Больничный,д.1л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здания - 30,3 кв.м., этажность - 1 эт., выс. эт. - 2,7 м., длина здания - 7,5 м., ширина здания - 4 м., высота здания - 6 м.  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Собственность (Муниципальное  образование 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определён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0,02 км, ул. Центральная и ул.Ленина,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(Москва-Рязань-Пенза-Самара-Уфа-Челябинск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 до железнодорожной станции Торбеево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км.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 - газопровод  пер.Больничный, свободная мощность - 200 куб.м./час, расстояние до точки подключения - 0,005 км.,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водопровод по пер.Больничный, расстояние до точки подключения - 0,025 км., свободная мощность - 100 м3/сут.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канализация по пер.Больничный, расстояние до точки подключения - 0,02 км., свободная мощность - 50м3/сут.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Земельный участок не сформирован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17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13 Здание пищеблока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браундфилд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район, с.Атюрьево, пер.Больничный,д.1з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здания - 155,4 кв.м., этажность - 1 эт., выс. эт. - 2,7 м., длина здания - 15 м., ширина здания - 13 м., высота здания - 6 м.  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Собственность (Муниципальное  образование 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оздоровительных целей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13:02:0101005:4689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0,02 км, ул. Центральная и ул.Ленина,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(Москва-Рязань-Пенза-Самара-Уфа-Челябинск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 до железнодорожной станции Торбеево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км.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 - газопровод  пер.Больничный, свободная мощность - 200 куб.м./час, расстояние до точки подключения - 0,005 км.,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водопровод по пер.Больничный, расстояние до точки подключения - 0,025 км., свободная мощность - 100 м3/сут.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канализация по пер.Больничный, расстояние до точки подключения - 0,02 км., свободная мощность - 50м3/сут.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7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14 Здание инфекционного отделения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браундфилд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Атюрьевский район, с.Атюрьево, пер.Больничный, д.1д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0,31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Площадь здания - 386,5 кв.м., этажность - 1 эт., выс. эт. - 2,7 м., длина здания - 35 м., ширина здания - 11 м., высота здания - 6 м.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Собственность (Муниципальное  образование Атюрьевский муниципальный район)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не определён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13:02:0101005:4693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0,02 км, ул. Центральная и ул.Ленина,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 км, М-5 (Москва-Рязань-Пенза-Самара-Уфа-Челябинск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 км до железнодорожной станции Торбеево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км.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 - газопровод  пер.Больничный, свободная мощность - 200 куб.м./час, расстояние до точки подключения - 0,005 км.,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водопровод по пер.Больничный, расстояние до точки подключения - 0,025 км., свободная мощность - 100 м3/сут.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Точка подключения - канализация по пер.Больничный, расстояние до точки подключения - 0,02 км., свободная мощность - 50м3/сут.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Учтенный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65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Инвестиционная площадка № 15 Административное здание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браунфилд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" u="none" strike="noStrike">
                          <a:effectLst/>
                        </a:rPr>
                        <a:t>Атюрьевский район, с. Каменка, ул.Новая, д.1 А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0,459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Производственная площадь: площадь здания 459,5 кв.м.; длина - 24,5 м; ширина - 12м; этажность - 2; высота эт.-6,6м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Муниципальное образование Атюрьевский муниципальный район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земли населенных пунктов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Для размещения административных зданий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13:02:0106001:6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 0,02 км, М-5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0,02 км, М-5 (Москва — Рязань — Пенза — Самара — Уфа — Челябинск)  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30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140, аэропорт Саранск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140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200 м3/час на расстоянии в 0,005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0,63 МВт на растоянии в 0,015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100  м3/сут на расстоянии в 0,025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>
                          <a:effectLst/>
                        </a:rPr>
                        <a:t>50м3/сут. на расстоянии 0,2 км</a:t>
                      </a:r>
                      <a:endParaRPr lang="ru-RU" sz="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" u="none" strike="noStrike" dirty="0">
                          <a:effectLst/>
                        </a:rPr>
                        <a:t>Ранее учтенный</a:t>
                      </a:r>
                      <a:endParaRPr lang="ru-RU" sz="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748" marR="1748" marT="1748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425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5627"/>
            <a:ext cx="7288596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459176"/>
              </p:ext>
            </p:extLst>
          </p:nvPr>
        </p:nvGraphicFramePr>
        <p:xfrm>
          <a:off x="342090" y="2924944"/>
          <a:ext cx="8424935" cy="3725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49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49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882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Наименование площадки (здание, участок)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Инвестиционная площадка №1 на территории Атюрьевского муниципального района (земельный участок)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Кадастровый номер</a:t>
                      </a:r>
                      <a:endParaRPr lang="ru-RU" sz="800" dirty="0">
                        <a:effectLst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13:02:0101006:97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7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Тип площадки </a:t>
                      </a:r>
                      <a:endParaRPr lang="ru-RU" sz="800" dirty="0">
                        <a:effectLst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Гринфилд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Свободные земли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162,4 Га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70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(федеральная, республиканская, муниципальная, частная)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12,8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79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Характеристика ранее размещенного объекта (вид деятельности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Для сельскохозяйственного производства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Сельскохозяйственное производство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882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1000">
                          <a:effectLst/>
                        </a:rPr>
                        <a:t>	           </a:t>
                      </a:r>
                      <a:r>
                        <a:rPr lang="ru-RU" sz="800">
                          <a:effectLst/>
                        </a:rPr>
                        <a:t>Инфраструктура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до 1 000 000 м3/год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 до 24 м3/сутки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со всех линий до 1 МВт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470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                                                       Транспортное сообщение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0,1 км от М-5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Расстояние до г. Саранск, км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133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6529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карьера в 1 км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470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                                                      Контактная информация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2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Телефон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8(83454)2-23-37; 2-20-06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187" marR="47187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78460"/>
            <a:ext cx="2952328" cy="1982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733227"/>
            <a:ext cx="2880320" cy="199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96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644" y="446364"/>
            <a:ext cx="781236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№2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133260"/>
              </p:ext>
            </p:extLst>
          </p:nvPr>
        </p:nvGraphicFramePr>
        <p:xfrm>
          <a:off x="342090" y="2708919"/>
          <a:ext cx="8478382" cy="39318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61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9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Наименование площадки (здание, участок)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№2 на территории Атюрьевского муниципального района (земельный участок)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Кадастровый номер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13:02:0101006:98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6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Тип площадки 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Гринфилд</a:t>
                      </a:r>
                      <a:r>
                        <a:rPr lang="ru-RU" sz="700" dirty="0">
                          <a:effectLst/>
                        </a:rPr>
                        <a:t>  Свободные земли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Площадь земельного участка, га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125,7 Га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Форма собственности / Балансодержатель 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Вид разрешенного использования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9,9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Аренда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Для сельскохозяйственного производства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Сельскохозяйственное производство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99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1200" dirty="0">
                          <a:effectLst/>
                        </a:rPr>
                        <a:t>	</a:t>
                      </a:r>
                      <a:r>
                        <a:rPr lang="ru-RU" sz="800" dirty="0">
                          <a:effectLst/>
                        </a:rPr>
                        <a:t>           Инфраструктура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газоснабжения на объекте (есть/нет)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до 1 000 000 м3/год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водоотведения на объекте (есть/нет)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до 24 м3/сутки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Электроснабжение (есть/нет)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со всех линий до 1 МВт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отопления (тепловых сетей) (есть/нет)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Нет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831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Удаленность от автомагистрали,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0,1 км от М-5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Удаленность от железной дороги,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Расстояние до г. Саранск,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4538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2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985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3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Ответственное лицо  Телефон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56976"/>
            <a:ext cx="2736304" cy="1817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764703"/>
            <a:ext cx="2582238" cy="181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04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810" y="446364"/>
            <a:ext cx="756084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№3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287972"/>
              </p:ext>
            </p:extLst>
          </p:nvPr>
        </p:nvGraphicFramePr>
        <p:xfrm>
          <a:off x="354813" y="2636912"/>
          <a:ext cx="8406374" cy="39397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13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2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335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Наименование площадки (здание, участок)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№3 на территории Атюрьевского муниципального района (земельный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Кадастровый номер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13:02:0101006:133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Тип площадки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Гринфилд Свободные земли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Площадь земельного участка, га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50,3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Форма собственности / Балансодержатель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Вид разрешенного использования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1,7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99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Для сельскохозяйственного производства</a:t>
                      </a: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Возможные направления использования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Сельскохозяйственное производство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35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газоснабжения на объекте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до 1 000 000 м3/год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водоотведения на объекте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Есть, существующая мощность  до 24 м3/сутки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Электроснабжение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со всех линий до 1 МВт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Нет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668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0,1 км от М-5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30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133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22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0003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Наличие карьера в 2 км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668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578" y="764703"/>
            <a:ext cx="2650373" cy="158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764703"/>
            <a:ext cx="2304256" cy="15735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403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46364"/>
            <a:ext cx="7668344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№4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674823"/>
              </p:ext>
            </p:extLst>
          </p:nvPr>
        </p:nvGraphicFramePr>
        <p:xfrm>
          <a:off x="375982" y="3068960"/>
          <a:ext cx="8447514" cy="33768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3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3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78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№4 на территории Атюрьевского муниципального района (земельный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Кадастровый номер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13:02:0106003:95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Республика Мордовия, Атюрьевский район, с. Каменка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Гринфилд   Свободные земли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2,2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Форма собственности / Балансодержатель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Отдых (рекреация)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3,8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иных видов сельскохозяйственного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Сельскохозяйственное использование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78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до 1 000 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 существующая мощность до 12 м3/сутки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0,01 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78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 км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145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 км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572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6 км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78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1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лефон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                           8(83454)2-23-37; 2-20-06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650" marR="57650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76792"/>
            <a:ext cx="2880320" cy="197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Мои документы\Фото\лагерь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87557"/>
            <a:ext cx="2808312" cy="1965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0734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46364"/>
            <a:ext cx="756084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№5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39606"/>
              </p:ext>
            </p:extLst>
          </p:nvPr>
        </p:nvGraphicFramePr>
        <p:xfrm>
          <a:off x="322120" y="2924944"/>
          <a:ext cx="8492968" cy="3522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5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7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08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75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№5 на территории Атюрьевского муниципального района  (земельный участок)</a:t>
                      </a:r>
                      <a:endParaRPr lang="ru-RU" sz="7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750"/>
                        </a:spcAft>
                      </a:pPr>
                      <a:r>
                        <a:rPr lang="ru-RU" sz="700">
                          <a:effectLst/>
                        </a:rPr>
                        <a:t>13:02:0106003:37</a:t>
                      </a:r>
                      <a:endParaRPr lang="ru-RU" sz="7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Гринфилд</a:t>
                      </a:r>
                      <a:endParaRPr lang="ru-RU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Свободные земли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Форма собственности / Балансодержатель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Неразграниченная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Вид разрешенного использования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2,3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75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7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Возможные направления использования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Сельскохозяйственное производство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408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800" dirty="0">
                          <a:effectLst/>
                        </a:rPr>
                        <a:t>	           Инфраструктура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газоснабжения на объекте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до 1 000 000 м3/год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водоотведения на объекте (есть/нет)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Есть, существующая мощность  до 24 м3/сутки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со всех линий до 1 МВт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Нет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0408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0,1 км от М-5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04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817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0408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0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Ответственное лицо        </a:t>
                      </a:r>
                      <a:r>
                        <a:rPr lang="ru-RU" sz="700" dirty="0" err="1">
                          <a:effectLst/>
                        </a:rPr>
                        <a:t>елефон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6" marR="58186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64704"/>
            <a:ext cx="2971800" cy="2045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777571"/>
            <a:ext cx="2857500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14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560" y="446364"/>
            <a:ext cx="774035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№6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743127"/>
              </p:ext>
            </p:extLst>
          </p:nvPr>
        </p:nvGraphicFramePr>
        <p:xfrm>
          <a:off x="332261" y="2852936"/>
          <a:ext cx="8486920" cy="35526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3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3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9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Инвестиционная площадка №6 на территории Атюрьевского муниципального района (земельный участок)</a:t>
                      </a:r>
                      <a:endParaRPr lang="ru-RU" sz="7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13:02:0106003:47</a:t>
                      </a:r>
                      <a:endParaRPr lang="ru-RU" sz="7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муниципальный район, с. Атюрьево, ул.  Дорожная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1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Гринфилд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Свободные земли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108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(федеральная, республиканская, муниципальная, частная)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8,6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сельскохозяйственного производства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Сельскохозяйственное производство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89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</a:t>
                      </a:r>
                      <a:r>
                        <a:rPr lang="ru-RU" sz="800" dirty="0">
                          <a:effectLst/>
                        </a:rPr>
                        <a:t>           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до 1 000 000 м3/год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до 24 м3/сутки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со всех линий до 1 МВт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89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0,1 км от М-5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04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2303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89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Ответственное лицо           Телефон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696" y="764704"/>
            <a:ext cx="2808312" cy="1983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30959"/>
            <a:ext cx="2880320" cy="1967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1432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46364"/>
            <a:ext cx="7344816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№7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042968"/>
              </p:ext>
            </p:extLst>
          </p:nvPr>
        </p:nvGraphicFramePr>
        <p:xfrm>
          <a:off x="342090" y="2852936"/>
          <a:ext cx="8456808" cy="37973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38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8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723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</a:t>
                      </a:r>
                      <a:r>
                        <a:rPr lang="ru-RU" sz="800" dirty="0">
                          <a:effectLst/>
                        </a:rPr>
                        <a:t>          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Инвестиционная площадка №7 на территории Атюрьевского муниципального района  (здание)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9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Кадастровый номер</a:t>
                      </a: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13:02:0101005:51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Республика Мордовия, Атюрьевский район, с. Атюрьево, ул. Центральная, д. 19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22,5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объектов общественно-делового значения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объектов общественно-делового значения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объектов общественно-делового значения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723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до 200 м3/час на расстоянии в 0,005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17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Есть, существующая мощность  100  м3/</a:t>
                      </a:r>
                      <a:r>
                        <a:rPr lang="ru-RU" sz="700" dirty="0" err="1">
                          <a:effectLst/>
                        </a:rPr>
                        <a:t>сут</a:t>
                      </a:r>
                      <a:r>
                        <a:rPr lang="ru-RU" sz="700" dirty="0">
                          <a:effectLst/>
                        </a:rPr>
                        <a:t> на расстоянии в 0,025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91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0,15 км, ул. Центральная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7851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91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26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Ответственное лицо    Телефон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13" marR="53013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2592288" cy="1950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Мои документы\ИНВЕСТИЦИОННЫЕ НИШИ\1\DSC_000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880" y="787754"/>
            <a:ext cx="2657475" cy="1927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87955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45191"/>
            <a:ext cx="7668344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№8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85084"/>
              </p:ext>
            </p:extLst>
          </p:nvPr>
        </p:nvGraphicFramePr>
        <p:xfrm>
          <a:off x="370912" y="2708920"/>
          <a:ext cx="8451100" cy="3929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5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5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156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6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№8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13:02:0101005:2112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5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Республика Мордовия, Атюрьевский район, с. Атюрьево, ул. Коммунистическая, д. 76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Ьраунфилд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0,4186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объекта матер.-техн. снабжения (цеха пилорамного)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объекта матер.-техн. снабжения (цеха пилорамного)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объекта матер.-техн. снабжения (цеха пилорамного)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510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200 м3/час на расстоянии в 0,05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 м3/сут. на расстоянии в 0,025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419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0,15 км, ул.Советская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Расстояние до г. Саранск,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140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4232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419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6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    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879" y="692697"/>
            <a:ext cx="2905125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676873"/>
            <a:ext cx="2868340" cy="188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901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4636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№9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83785"/>
              </p:ext>
            </p:extLst>
          </p:nvPr>
        </p:nvGraphicFramePr>
        <p:xfrm>
          <a:off x="315315" y="2852936"/>
          <a:ext cx="8478382" cy="3802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93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4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871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Инвестиционная площадка №9 на территории Атюрьевского муниципального района (здание)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Республика Мордовия, Атюрьевский район, с. Атюрьево, ул. Советская, д. 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сформирован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Балансодержатель(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сформирован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007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200 м3/час на расстоянии в 0,15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 м3/сут.на расстоянии в  0,025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318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0,15 км, </a:t>
                      </a:r>
                      <a:r>
                        <a:rPr lang="ru-RU" sz="700" dirty="0" err="1">
                          <a:effectLst/>
                        </a:rPr>
                        <a:t>ул.Советская</a:t>
                      </a:r>
                      <a:r>
                        <a:rPr lang="ru-RU" sz="7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55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462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318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                                                      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2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346" marR="56346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23" y="836712"/>
            <a:ext cx="2664296" cy="181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253" y="794115"/>
            <a:ext cx="2916555" cy="18127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2523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46364"/>
            <a:ext cx="7272808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№10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251222"/>
              </p:ext>
            </p:extLst>
          </p:nvPr>
        </p:nvGraphicFramePr>
        <p:xfrm>
          <a:off x="356768" y="2780928"/>
          <a:ext cx="8406374" cy="38394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57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30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9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Наименование площадки (здание, участок)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Инвестиционная площадка №10 на территории Атюрьевского муниципального района (гараж)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13:02:0101005:4237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Республика Мордовия, Атюрьевский район, с. Атюрьево, ул. Пушкина, д. 1В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Тип площадки </a:t>
                      </a: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Браунфилд</a:t>
                      </a:r>
                      <a:r>
                        <a:rPr lang="ru-RU" sz="700" dirty="0">
                          <a:effectLst/>
                        </a:rPr>
                        <a:t>   Гараж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0,1162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здания гаража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здания гаража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здания гаража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93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Есть; существующая мощность 200 м3/час на расстоянии в 0,003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 м3/сут. на расстоянии в 0,025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227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0,05 км, </a:t>
                      </a:r>
                      <a:r>
                        <a:rPr lang="ru-RU" sz="700" dirty="0" err="1">
                          <a:effectLst/>
                        </a:rPr>
                        <a:t>ул.Дорожная</a:t>
                      </a:r>
                      <a:r>
                        <a:rPr lang="ru-RU" sz="7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73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4736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227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5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64704"/>
            <a:ext cx="2803525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Eco\Downloads\IMG_20220809_1303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764704"/>
            <a:ext cx="2705100" cy="182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845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444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№11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272401"/>
              </p:ext>
            </p:extLst>
          </p:nvPr>
        </p:nvGraphicFramePr>
        <p:xfrm>
          <a:off x="342090" y="2708920"/>
          <a:ext cx="8406374" cy="3853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74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2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01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</a:t>
                      </a:r>
                      <a:r>
                        <a:rPr lang="ru-RU" sz="800" dirty="0">
                          <a:effectLst/>
                        </a:rPr>
                        <a:t>          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Наименование площадки (здание, участок)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№11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4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13:02:0101005:4688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район, с.Атюрьево, пер.Больничный,д.1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  Здание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0,22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382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</a:t>
                      </a:r>
                      <a:r>
                        <a:rPr lang="ru-RU" sz="800" dirty="0">
                          <a:effectLst/>
                        </a:rPr>
                        <a:t>           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6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до 200 куб.м./час, расстояние до точки подключения - 0,005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м3/сут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71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0,02 км, ул. Центральная ул. Ленина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05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5319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715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9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         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506" marR="54506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2880320" cy="1713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859" y="919139"/>
            <a:ext cx="2827784" cy="1702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1974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444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№12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382375"/>
              </p:ext>
            </p:extLst>
          </p:nvPr>
        </p:nvGraphicFramePr>
        <p:xfrm>
          <a:off x="342090" y="2778810"/>
          <a:ext cx="8406373" cy="38447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13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2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778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	          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№12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район, с.Атюрьево, пер.Больничный,д.1л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 Браунфилд   Здание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0,05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778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8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200 куб.м./час, расстояние до точки подключения - 0,005 км.,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м3/сут.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095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                                                       Транспортное сообщение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0,02 км, ул. Центральная, ул. Ленина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0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9508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095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                                                      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4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657" marR="54657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280831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836712"/>
            <a:ext cx="2819400" cy="180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9153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444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№13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407451"/>
              </p:ext>
            </p:extLst>
          </p:nvPr>
        </p:nvGraphicFramePr>
        <p:xfrm>
          <a:off x="251520" y="2852936"/>
          <a:ext cx="8640960" cy="37978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39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1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203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	          Общая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№13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13:02:0101005:4689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район, с.Атюрьево, пер.Больничный,д.1з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             Здание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0,05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8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Форма собственности / Балансодержатель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оздоровительных целей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717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800" dirty="0">
                          <a:effectLst/>
                        </a:rPr>
                        <a:t>	           Инфраструктура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0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200 куб.м./час, расстояние до точки подключения - 0,005 км.,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м3/сут.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460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                                                       Транспортное сообщение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0,02 км, ул. Центральная,  ул. Ленина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2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1602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460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                                                      Контактная информация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        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75" marR="53675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2808312" cy="1823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908721"/>
            <a:ext cx="2808312" cy="18236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9184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444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№14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960156"/>
              </p:ext>
            </p:extLst>
          </p:nvPr>
        </p:nvGraphicFramePr>
        <p:xfrm>
          <a:off x="342090" y="2780933"/>
          <a:ext cx="8550390" cy="37708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7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779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	          </a:t>
                      </a:r>
                      <a:r>
                        <a:rPr lang="ru-RU" sz="800" dirty="0">
                          <a:effectLst/>
                        </a:rPr>
                        <a:t>Общая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№14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13:02:0101005:4693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район, с.Атюрьево, пер.Больничный, д.1д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0,31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определён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454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 dirty="0">
                          <a:effectLst/>
                        </a:rPr>
                        <a:t>	           </a:t>
                      </a:r>
                      <a:r>
                        <a:rPr lang="ru-RU" sz="800" dirty="0">
                          <a:effectLst/>
                        </a:rPr>
                        <a:t>Инфраструктура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81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200 куб.м./час, расстояние до точки подключения - 0,005 км.,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м3/сут.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096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Транспортное сообщение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0,02 км, ул. Центральная,  ул. Ленина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97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7638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Наличие карьера в 3 км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096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                                                      </a:t>
                      </a:r>
                      <a:r>
                        <a:rPr lang="ru-RU" sz="800" dirty="0">
                          <a:effectLst/>
                        </a:rPr>
                        <a:t>Контактная информация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4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01" marR="54701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935" y="908721"/>
            <a:ext cx="284404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34039"/>
            <a:ext cx="2703958" cy="17748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54771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4444"/>
            <a:ext cx="7488832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Паспорт инвестиционной площадки №15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327803"/>
              </p:ext>
            </p:extLst>
          </p:nvPr>
        </p:nvGraphicFramePr>
        <p:xfrm>
          <a:off x="359128" y="2839231"/>
          <a:ext cx="8458320" cy="37950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9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8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051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	          Общая информация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Наименование площадки (здание, участок)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Инвестиционная площадка №15 на территории Атюрьевского муниципального района (здание)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Кадастровый номер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13:02:0106001:6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Атюрьевский район, с. Каменка, ул.Новая, д.1 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Тип площадки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Браунфилд          Здание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земельного участка,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0,459 Га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Форма собственности / Балансодержатель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Неразграниченная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Вид разрешенного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административных зданий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Оценочная стоимость, тыс. руб. на 01 октября  2022 г.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 определена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Аренда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административных зданий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Возможные направления использования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Для размещения административных зданий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18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5950" algn="l"/>
                        </a:tabLst>
                      </a:pPr>
                      <a:r>
                        <a:rPr lang="ru-RU" sz="700">
                          <a:effectLst/>
                        </a:rPr>
                        <a:t>	           Инфраструктура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газоснабжения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200 м3/час на расстоянии в 0,005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водоотведения на объекте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Есть, существующая мощность  100  м3/сут на расстоянии в 0,025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Электроснабжение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Есть; Существующая мощность 0,63 МВт на расстоянии в 0,015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отопления (тепловых сетей) (есть/нет)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329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                                                       Транспортное сообщение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автомагистрали,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0,02 км, М-5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Удаленность от железной дороги,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г. Саранск,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140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73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2448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Дополнительные преимущества для потенциальных инвесторов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Наличие карьера в 3 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329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                                                      Контактная информация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6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Ответственное лицо         Телефон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effectLst/>
                        </a:rPr>
                        <a:t>Кубасова</a:t>
                      </a:r>
                      <a:r>
                        <a:rPr lang="ru-RU" sz="700" dirty="0">
                          <a:effectLst/>
                        </a:rPr>
                        <a:t> Ю.Н.,  </a:t>
                      </a:r>
                      <a:r>
                        <a:rPr lang="ru-RU" sz="700" dirty="0" err="1">
                          <a:effectLst/>
                        </a:rPr>
                        <a:t>Бушара</a:t>
                      </a:r>
                      <a:r>
                        <a:rPr lang="ru-RU" sz="700" dirty="0">
                          <a:effectLst/>
                        </a:rPr>
                        <a:t> А.Ш.                              8(83454)2-23-37; 2-20-06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500" marR="56500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33" y="908721"/>
            <a:ext cx="2880744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Мои документы\Фото\школа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29281"/>
            <a:ext cx="2742058" cy="17660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5444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720889" y="5028994"/>
            <a:ext cx="4171591" cy="168831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478610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latin typeface="Arial Black" pitchFamily="34" charset="0"/>
              </a:rPr>
              <a:t>Свободные </a:t>
            </a:r>
            <a:br>
              <a:rPr lang="ru-RU" sz="3500" dirty="0">
                <a:latin typeface="Arial Black" pitchFamily="34" charset="0"/>
              </a:rPr>
            </a:br>
            <a:r>
              <a:rPr lang="ru-RU" sz="3500" dirty="0">
                <a:latin typeface="Arial Black" pitchFamily="34" charset="0"/>
              </a:rPr>
              <a:t>инвестиционные ниши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251520" y="1988840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Производство кирпича</a:t>
            </a:r>
            <a:endParaRPr lang="ru-RU" dirty="0">
              <a:solidFill>
                <a:srgbClr val="009DD9">
                  <a:lumMod val="50000"/>
                </a:srgbClr>
              </a:solidFill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374" y="3645024"/>
            <a:ext cx="4238737" cy="18722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Преимущество красного кирпича — высокая прочность и выдерживание больших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нагрузок.Применяется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для сооружения домов, выполнения облицовочных работ, постройки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заборов,кладки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печи, поскольку он огнеупорный.  Строительный материал популярный и часто используется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2564904"/>
            <a:ext cx="122413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7624" y="3212976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Потенциальная потребность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5713511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9343" y="6136976"/>
            <a:ext cx="4128798" cy="4603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На территории Республики Мордовия логистические центры отсутствуют.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6" y="328923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597011"/>
            <a:ext cx="4128798" cy="120014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648881" y="5137971"/>
            <a:ext cx="43156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prstClr val="black"/>
                </a:solidFill>
              </a:rPr>
              <a:t>Категория земли</a:t>
            </a:r>
            <a:r>
              <a:rPr lang="ru-RU" sz="1000" dirty="0">
                <a:solidFill>
                  <a:prstClr val="black"/>
                </a:solidFill>
              </a:rPr>
              <a:t> - </a:t>
            </a:r>
            <a:r>
              <a:rPr lang="ru-RU" sz="1000" dirty="0" err="1">
                <a:solidFill>
                  <a:prstClr val="black"/>
                </a:solidFill>
              </a:rPr>
              <a:t>Гринфилд</a:t>
            </a:r>
            <a:r>
              <a:rPr lang="ru-RU" sz="1000" dirty="0">
                <a:solidFill>
                  <a:prstClr val="black"/>
                </a:solidFill>
              </a:rPr>
              <a:t>. </a:t>
            </a:r>
            <a:br>
              <a:rPr lang="ru-RU" sz="1000" dirty="0">
                <a:solidFill>
                  <a:prstClr val="black"/>
                </a:solidFill>
              </a:rPr>
            </a:br>
            <a:r>
              <a:rPr lang="ru-RU" sz="1000" b="1" dirty="0">
                <a:solidFill>
                  <a:prstClr val="black"/>
                </a:solidFill>
              </a:rPr>
              <a:t>Вид разрешенного использования </a:t>
            </a:r>
            <a:r>
              <a:rPr lang="ru-RU" sz="1000" dirty="0">
                <a:solidFill>
                  <a:prstClr val="black"/>
                </a:solidFill>
              </a:rPr>
              <a:t> - Земли сельскохозяйственного назначения. </a:t>
            </a:r>
            <a:br>
              <a:rPr lang="ru-RU" sz="1000" dirty="0">
                <a:solidFill>
                  <a:prstClr val="black"/>
                </a:solidFill>
              </a:rPr>
            </a:br>
            <a:r>
              <a:rPr lang="ru-RU" sz="1000" b="1" i="1" dirty="0">
                <a:solidFill>
                  <a:prstClr val="black"/>
                </a:solidFill>
              </a:rPr>
              <a:t>Земельные участки для инвестиционного проекта (строительства) расположены по адресу:</a:t>
            </a:r>
            <a:r>
              <a:rPr lang="ru-RU" sz="1000" dirty="0">
                <a:solidFill>
                  <a:prstClr val="black"/>
                </a:solidFill>
              </a:rPr>
              <a:t> Республика Мордовия, Атюрьевский район</a:t>
            </a:r>
            <a:endParaRPr lang="ru-RU" sz="1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301681"/>
              </p:ext>
            </p:extLst>
          </p:nvPr>
        </p:nvGraphicFramePr>
        <p:xfrm>
          <a:off x="4780951" y="3643508"/>
          <a:ext cx="3998927" cy="1107146"/>
        </p:xfrm>
        <a:graphic>
          <a:graphicData uri="http://schemas.openxmlformats.org/drawingml/2006/table">
            <a:tbl>
              <a:tblPr firstRow="1" firstCol="1" bandRow="1"/>
              <a:tblGrid>
                <a:gridCol w="2706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2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27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площадь (га);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15,0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Электроэнергия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Газ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+/+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-/+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0" name="Рисунок 19" descr="C:\Users\Eco\Desktop\imag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520" y="1484784"/>
            <a:ext cx="2941896" cy="158374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453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648881" y="4801178"/>
            <a:ext cx="4171591" cy="16688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0726" y="548680"/>
            <a:ext cx="7351532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latin typeface="Arial Black" pitchFamily="34" charset="0"/>
              </a:rPr>
              <a:t>Свободные </a:t>
            </a:r>
            <a:br>
              <a:rPr lang="ru-RU" sz="3500" dirty="0">
                <a:latin typeface="Arial Black" pitchFamily="34" charset="0"/>
              </a:rPr>
            </a:br>
            <a:r>
              <a:rPr lang="ru-RU" sz="3500" dirty="0">
                <a:latin typeface="Arial Black" pitchFamily="34" charset="0"/>
              </a:rPr>
              <a:t>инвестиционные ниши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251520" y="1700808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Производство овощей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373" y="3289234"/>
            <a:ext cx="4238737" cy="8598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/>
                <a:ea typeface="Calibri"/>
              </a:rPr>
              <a:t>На территории Атюрьевского района функционирует 90 объектов торговли продуктами питания, в состав которых входят федеральные и региональные </a:t>
            </a:r>
            <a:r>
              <a:rPr lang="ru-RU" sz="1200" dirty="0" err="1">
                <a:latin typeface="Times New Roman"/>
                <a:ea typeface="Calibri"/>
              </a:rPr>
              <a:t>ритейлы</a:t>
            </a:r>
            <a:r>
              <a:rPr lang="ru-RU" sz="1200" dirty="0">
                <a:latin typeface="Times New Roman"/>
                <a:ea typeface="Calibri"/>
              </a:rPr>
              <a:t>.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2330218"/>
            <a:ext cx="1224136" cy="5227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87624" y="2905199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потребность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0739" y="5785519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6500" y="6223148"/>
            <a:ext cx="4128798" cy="2301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5" y="297125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235106"/>
            <a:ext cx="4004717" cy="120014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619666" y="4900410"/>
            <a:ext cx="41287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Категория земли - - </a:t>
            </a:r>
            <a:r>
              <a:rPr lang="ru-RU" sz="1200" dirty="0" err="1"/>
              <a:t>гринфилд</a:t>
            </a:r>
            <a:r>
              <a:rPr lang="ru-RU" sz="1200" b="1" dirty="0"/>
              <a:t>. Земли сельскохозяйственного назначения, для сельскохозяйственного производства,  13:02:0101006:133,   Атюрьевский муниципальный район, с. </a:t>
            </a:r>
            <a:r>
              <a:rPr lang="ru-RU" sz="1200" b="1" dirty="0" err="1"/>
              <a:t>Атюрьево</a:t>
            </a:r>
            <a:r>
              <a:rPr lang="ru-RU" sz="1200" b="1" dirty="0"/>
              <a:t>, ул.  Дорожная (земельный участок, </a:t>
            </a:r>
            <a:r>
              <a:rPr lang="ru-RU" sz="1200" b="1" dirty="0" err="1"/>
              <a:t>гринфилд</a:t>
            </a:r>
            <a:r>
              <a:rPr lang="ru-RU" sz="1200" b="1" dirty="0"/>
              <a:t> №3)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39343" y="4345359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емкость рынка в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22899" y="4749079"/>
            <a:ext cx="4228831" cy="76815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Теплица дает ряд возможностей и преимуществ перед другими методами культивирования овощей: можно использовать круглый год; получение урожая в 2-3 раза больше, нежели выходит в открытом грунте за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сезон;возможно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выращивать большой ассортимент овощей, ягод, рассады</a:t>
            </a: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824258"/>
              </p:ext>
            </p:extLst>
          </p:nvPr>
        </p:nvGraphicFramePr>
        <p:xfrm>
          <a:off x="4860031" y="3279032"/>
          <a:ext cx="3816425" cy="1156215"/>
        </p:xfrm>
        <a:graphic>
          <a:graphicData uri="http://schemas.openxmlformats.org/drawingml/2006/table">
            <a:tbl>
              <a:tblPr firstRow="1" firstCol="1" bandRow="1"/>
              <a:tblGrid>
                <a:gridCol w="2219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6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Площадка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площадь (</a:t>
                      </a:r>
                      <a:r>
                        <a:rPr lang="ru-RU" sz="800" i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кв.м</a:t>
                      </a: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);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Segoe UI"/>
                          <a:ea typeface="Calibri"/>
                          <a:cs typeface="Times New Roman"/>
                        </a:rPr>
                        <a:t>22,5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Электроэнергия (+/-)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Газ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+/+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-/+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1" name="Рисунок 20" descr="C:\Users\Eco\Desktop\Без названия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2776"/>
            <a:ext cx="2736305" cy="151216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96236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678206" y="5016755"/>
            <a:ext cx="4150195" cy="150858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0726" y="548680"/>
            <a:ext cx="7351532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latin typeface="Arial Black" pitchFamily="34" charset="0"/>
              </a:rPr>
              <a:t>Свободные </a:t>
            </a:r>
            <a:br>
              <a:rPr lang="ru-RU" sz="3500" dirty="0">
                <a:latin typeface="Arial Black" pitchFamily="34" charset="0"/>
              </a:rPr>
            </a:br>
            <a:r>
              <a:rPr lang="ru-RU" sz="3500" dirty="0">
                <a:latin typeface="Arial Black" pitchFamily="34" charset="0"/>
              </a:rPr>
              <a:t>инвестиционные ниши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251520" y="1876982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Производство цветов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6228" y="4359524"/>
            <a:ext cx="4235486" cy="10192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На территории Атюрьевского муниципального района проходит участок федеральной трассы автодорога Р-180 подъезд М-5  (Москва — Рязань — Пенза — Самара — Уфа — Челябинск)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2453046"/>
            <a:ext cx="1224136" cy="616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55170" y="3865568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потребность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9254" y="5606949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9161" y="6018027"/>
            <a:ext cx="4128798" cy="36330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5" y="3049215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50944" y="3451130"/>
            <a:ext cx="4004718" cy="141803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550417" y="5068341"/>
            <a:ext cx="44057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Земли сельскохозяйственного назначения, для сельскохозяйственного производства,  13:02:0101006:146,   Атюрьевский муниципальный район, с. </a:t>
            </a:r>
            <a:r>
              <a:rPr lang="ru-RU" sz="1200" b="1" dirty="0" err="1"/>
              <a:t>Атюрьево</a:t>
            </a:r>
            <a:r>
              <a:rPr lang="ru-RU" sz="1200" b="1" dirty="0"/>
              <a:t>, ул.  Дорожная (земельный участок, </a:t>
            </a:r>
            <a:r>
              <a:rPr lang="ru-RU" sz="1200" b="1" dirty="0" err="1"/>
              <a:t>гринфилд</a:t>
            </a:r>
            <a:r>
              <a:rPr lang="ru-RU" sz="1200" b="1" dirty="0"/>
              <a:t> №5)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01008"/>
            <a:ext cx="4406627" cy="153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 descr="C:\Users\Eco\Desktop\Без названия (2)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004" y="1358775"/>
            <a:ext cx="2733029" cy="1612479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53681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643276" y="4897890"/>
            <a:ext cx="4150195" cy="14595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0726" y="548680"/>
            <a:ext cx="7351532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latin typeface="Arial Black" pitchFamily="34" charset="0"/>
              </a:rPr>
              <a:t>Свободные </a:t>
            </a:r>
            <a:br>
              <a:rPr lang="ru-RU" sz="3500" dirty="0">
                <a:latin typeface="Arial Black" pitchFamily="34" charset="0"/>
              </a:rPr>
            </a:br>
            <a:r>
              <a:rPr lang="ru-RU" sz="3500" dirty="0">
                <a:latin typeface="Arial Black" pitchFamily="34" charset="0"/>
              </a:rPr>
              <a:t>инвестиционные ниши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251520" y="2086571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Туризм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3339" y="4378100"/>
            <a:ext cx="4235486" cy="10192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Рекреационный туризм может включать в себя создание базы отдыха, охоту, рыбалку, в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райне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есть 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лес,водоемы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Организация гостиницы, расположенной вдоль магистрали с большим движением в с. Каменка позволит регулярно предоставлять место для ночлега водителей больше грузных автомобилей, близкое расположение продовольственных магазинов, кафе.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2662636"/>
            <a:ext cx="1224136" cy="6929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03345" y="392949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потребность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4556" y="5569495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9161" y="6018027"/>
            <a:ext cx="4128798" cy="36330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5" y="297125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235106"/>
            <a:ext cx="4004718" cy="141803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533288" y="4897890"/>
            <a:ext cx="44057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Категория земли - </a:t>
            </a:r>
            <a:r>
              <a:rPr lang="ru-RU" sz="1200" dirty="0" err="1"/>
              <a:t>гринфилд</a:t>
            </a:r>
            <a:r>
              <a:rPr lang="ru-RU" sz="1200" b="1" dirty="0"/>
              <a:t>.  Вид разрешенного использования  -</a:t>
            </a:r>
            <a:r>
              <a:rPr lang="ru-RU" sz="1200" dirty="0"/>
              <a:t>.</a:t>
            </a:r>
            <a:r>
              <a:rPr lang="ru-RU" sz="1200" b="1" dirty="0"/>
              <a:t> </a:t>
            </a:r>
          </a:p>
          <a:p>
            <a:pPr algn="ctr"/>
            <a:r>
              <a:rPr lang="ru-RU" sz="1200" b="1" i="1" dirty="0"/>
              <a:t>Земли сельскохозяйственного назначения, 13:02:0106003:95, расположенный по адресу Республика Мордовия, Атюрьевский район, с. Каменка, ул. Лесная Поляна (инвестиционная площадка </a:t>
            </a:r>
            <a:r>
              <a:rPr lang="ru-RU" sz="1200" b="1" i="1" dirty="0" err="1"/>
              <a:t>гринфилд</a:t>
            </a:r>
            <a:r>
              <a:rPr lang="ru-RU" sz="1200" b="1" i="1" dirty="0"/>
              <a:t>); инвестиционная площадка </a:t>
            </a:r>
            <a:r>
              <a:rPr lang="ru-RU" sz="1200" b="1" i="1" dirty="0" err="1"/>
              <a:t>Браунфилд</a:t>
            </a:r>
            <a:r>
              <a:rPr lang="ru-RU" sz="1200" b="1" i="1" dirty="0"/>
              <a:t>, административное </a:t>
            </a:r>
            <a:r>
              <a:rPr lang="ru-RU" sz="1200" b="1" i="1" dirty="0" err="1"/>
              <a:t>здание,расположенный</a:t>
            </a:r>
            <a:r>
              <a:rPr lang="ru-RU" sz="1200" b="1" i="1" dirty="0"/>
              <a:t> по адресу Республика Мордовия, Атюрьевский район, с. Каменка, ул. Новая, д.1А</a:t>
            </a:r>
            <a:r>
              <a:rPr lang="ru-RU" sz="1200" i="1" dirty="0"/>
              <a:t>,.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122" y="3295651"/>
            <a:ext cx="4622651" cy="1608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 descr="C:\Users\Eco\Desktop\gostinits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085" y="1265856"/>
            <a:ext cx="2450579" cy="173868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1080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703" y="4622159"/>
            <a:ext cx="4435475" cy="1989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660" y="3173663"/>
            <a:ext cx="1200580" cy="127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041" y="1452942"/>
            <a:ext cx="1256707" cy="125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30" y="1495431"/>
            <a:ext cx="1433848" cy="1257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2" y="3966460"/>
            <a:ext cx="4281440" cy="2644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22" y="3173663"/>
            <a:ext cx="310038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99288"/>
            <a:ext cx="7324527" cy="622343"/>
          </a:xfrm>
        </p:spPr>
        <p:txBody>
          <a:bodyPr>
            <a:noAutofit/>
          </a:bodyPr>
          <a:lstStyle/>
          <a:p>
            <a:pPr algn="ctr"/>
            <a:r>
              <a:rPr lang="ru-RU" sz="3800" dirty="0">
                <a:latin typeface="Arial Black" pitchFamily="34" charset="0"/>
              </a:rPr>
              <a:t>Сельское хозяйство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86002" y="1412776"/>
            <a:ext cx="3033870" cy="91272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Число сельхозпредприятий  – 7 ед.</a:t>
            </a: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60" y="1649618"/>
            <a:ext cx="1183799" cy="118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395536" y="2477902"/>
            <a:ext cx="3033870" cy="51905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Число КФХ – 5 ед.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3825" y="3336855"/>
            <a:ext cx="3085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Структура сельского хозяйства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88874" y="273285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зерно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64888" y="266264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мясо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36096" y="4301023"/>
            <a:ext cx="131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молоко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16829" y="1658062"/>
            <a:ext cx="1080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4766,3  тонн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61599" y="1758387"/>
            <a:ext cx="1080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253,7 тонн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91871" y="3336855"/>
            <a:ext cx="10801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4766,3тонн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50172" y="4869160"/>
            <a:ext cx="35982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Стимулирование инновационной деятельности и инновационного развития агропромышленного комплекса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35326" y="5733256"/>
            <a:ext cx="3206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Вовлечение в оборот неиспользуемых земель сельскохозяйственного назначения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52852" y="960757"/>
            <a:ext cx="4874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70C0"/>
                </a:solidFill>
                <a:latin typeface="Arial Black" pitchFamily="34" charset="0"/>
                <a:cs typeface="Times New Roman" pitchFamily="18" charset="0"/>
              </a:rPr>
              <a:t>Производство основных видов продукции во всех категориях хозяйств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1475656" y="3779785"/>
            <a:ext cx="1080120" cy="2803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291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09" y="2333775"/>
            <a:ext cx="3358045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1534" y="627092"/>
            <a:ext cx="7257578" cy="622343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latin typeface="Arial Black" pitchFamily="34" charset="0"/>
              </a:rPr>
              <a:t>Малое предпринимательство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4252" y="1493580"/>
            <a:ext cx="3575532" cy="646331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0393" y="2695875"/>
            <a:ext cx="1108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161 ед.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435851" y="3588138"/>
            <a:ext cx="457002" cy="4018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01" y="3572344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917" y="3572345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95" y="3588138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78670" y="4021525"/>
            <a:ext cx="771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Микро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15 ед.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87699" y="4021525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Малые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4 ед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08449" y="4021525"/>
            <a:ext cx="99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Средние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 ед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27696" y="4021525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ИП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142 ед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499992" y="1435220"/>
            <a:ext cx="4296668" cy="923330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Структура субъектов малого и среднего предпринимательства по сферам деятельности, ед.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5741370"/>
              </p:ext>
            </p:extLst>
          </p:nvPr>
        </p:nvGraphicFramePr>
        <p:xfrm>
          <a:off x="4362326" y="2962610"/>
          <a:ext cx="4602162" cy="3058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8434" name="Picture 2" descr="Критерии к субъектам малого и среднего предпринимательства | Портал  предпринимателей Ангарск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04" y="4562946"/>
            <a:ext cx="3069439" cy="199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101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Стрелка вниз 30"/>
          <p:cNvSpPr/>
          <p:nvPr/>
        </p:nvSpPr>
        <p:spPr>
          <a:xfrm>
            <a:off x="2085932" y="4797152"/>
            <a:ext cx="1189923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95536" y="4797152"/>
            <a:ext cx="108012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2022 год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775" y="2636912"/>
            <a:ext cx="1916113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7775" y="431133"/>
            <a:ext cx="7399064" cy="622343"/>
          </a:xfrm>
        </p:spPr>
        <p:txBody>
          <a:bodyPr>
            <a:noAutofit/>
          </a:bodyPr>
          <a:lstStyle/>
          <a:p>
            <a:pPr algn="ctr"/>
            <a:r>
              <a:rPr lang="ru-RU" sz="4500" dirty="0">
                <a:latin typeface="Arial Black" pitchFamily="34" charset="0"/>
              </a:rPr>
              <a:t>Строительство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1556792"/>
            <a:ext cx="3384376" cy="9387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Общая площадь жилищного фонда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881026"/>
              </p:ext>
            </p:extLst>
          </p:nvPr>
        </p:nvGraphicFramePr>
        <p:xfrm>
          <a:off x="199975" y="2852936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1,551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08449" y="2892925"/>
            <a:ext cx="1089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99,6%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уровню 2022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года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01169" y="4077072"/>
            <a:ext cx="3384376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Введено в эксплуатацию жилья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356857" y="4797152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2023год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779769"/>
              </p:ext>
            </p:extLst>
          </p:nvPr>
        </p:nvGraphicFramePr>
        <p:xfrm>
          <a:off x="211696" y="5589240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1,5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618504"/>
              </p:ext>
            </p:extLst>
          </p:nvPr>
        </p:nvGraphicFramePr>
        <p:xfrm>
          <a:off x="2061037" y="5589240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1,5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 descr="Купить Загородную Недвижимость в Атюрьевском районе (деревня Барановка) -  объявления о продаже загородной недвижимости недорого: планировки, цены и  фото – Домкли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50731"/>
            <a:ext cx="4662045" cy="310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6245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5361" y="518371"/>
            <a:ext cx="7264822" cy="622343"/>
          </a:xfrm>
        </p:spPr>
        <p:txBody>
          <a:bodyPr>
            <a:noAutofit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Потребительский рынок товаров и услуг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09823" y="1332718"/>
            <a:ext cx="3384376" cy="6307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предприятий розничной торговли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168687"/>
              </p:ext>
            </p:extLst>
          </p:nvPr>
        </p:nvGraphicFramePr>
        <p:xfrm>
          <a:off x="1676171" y="2136188"/>
          <a:ext cx="1447800" cy="65532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90 ед.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Скругленный прямоугольник 28"/>
          <p:cNvSpPr/>
          <p:nvPr/>
        </p:nvSpPr>
        <p:spPr>
          <a:xfrm>
            <a:off x="209823" y="2998494"/>
            <a:ext cx="3384376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007699"/>
              </p:ext>
            </p:extLst>
          </p:nvPr>
        </p:nvGraphicFramePr>
        <p:xfrm>
          <a:off x="1582752" y="3883057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911,8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тыс. рублей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5140"/>
            <a:ext cx="1139825" cy="94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98" y="3693814"/>
            <a:ext cx="1109663" cy="119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20680"/>
            <a:ext cx="2174875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736533"/>
              </p:ext>
            </p:extLst>
          </p:nvPr>
        </p:nvGraphicFramePr>
        <p:xfrm>
          <a:off x="4932040" y="1822728"/>
          <a:ext cx="1447800" cy="71628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505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821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Общественное питание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063593" y="1958954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>
                <a:solidFill>
                  <a:schemeClr val="bg1"/>
                </a:solidFill>
                <a:latin typeface="Arial Black" pitchFamily="34" charset="0"/>
              </a:rPr>
              <a:t>12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58229"/>
            <a:ext cx="2166937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6212"/>
              </p:ext>
            </p:extLst>
          </p:nvPr>
        </p:nvGraphicFramePr>
        <p:xfrm>
          <a:off x="5792316" y="3322530"/>
          <a:ext cx="1447800" cy="716280"/>
        </p:xfrm>
        <a:graphic>
          <a:graphicData uri="http://schemas.openxmlformats.org/drawingml/2006/table">
            <a:tbl>
              <a:tblPr firstRow="1" firstCol="1" bandRow="1"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741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727">
                <a:tc>
                  <a:txBody>
                    <a:bodyPr/>
                    <a:lstStyle/>
                    <a:p>
                      <a:pPr marL="0" marR="8255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kern="1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Бытовое обслуживание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323320" y="3348142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>
                <a:solidFill>
                  <a:schemeClr val="bg1"/>
                </a:solidFill>
                <a:latin typeface="Arial Black" pitchFamily="34" charset="0"/>
              </a:rPr>
              <a:t> 5</a:t>
            </a:r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162" y="4507922"/>
            <a:ext cx="2136775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03911"/>
              </p:ext>
            </p:extLst>
          </p:nvPr>
        </p:nvGraphicFramePr>
        <p:xfrm>
          <a:off x="4323320" y="4891160"/>
          <a:ext cx="1976871" cy="1539240"/>
        </p:xfrm>
        <a:graphic>
          <a:graphicData uri="http://schemas.openxmlformats.org/drawingml/2006/table">
            <a:tbl>
              <a:tblPr firstRow="1" firstCol="1" bandRow="1"/>
              <a:tblGrid>
                <a:gridCol w="1976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741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727">
                <a:tc>
                  <a:txBody>
                    <a:bodyPr/>
                    <a:lstStyle/>
                    <a:p>
                      <a:pPr marL="0" marR="8255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kern="1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Обеспеченность населения торговыми площадями на </a:t>
                      </a:r>
                      <a:br>
                        <a:rPr kumimoji="0" lang="ru-RU" sz="1800" kern="1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</a:br>
                      <a:r>
                        <a:rPr kumimoji="0" lang="ru-RU" sz="1800" kern="1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1 </a:t>
                      </a:r>
                      <a:r>
                        <a:rPr kumimoji="0" lang="ru-RU" sz="1800" kern="1200" dirty="0" err="1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тыс.чел</a:t>
                      </a:r>
                      <a:r>
                        <a:rPr kumimoji="0" lang="ru-RU" sz="1800" kern="12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6948264" y="5160082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>
                <a:solidFill>
                  <a:schemeClr val="bg1"/>
                </a:solidFill>
                <a:latin typeface="Arial Black" pitchFamily="34" charset="0"/>
              </a:rPr>
              <a:t>718,3 </a:t>
            </a:r>
            <a:r>
              <a:rPr lang="ru-RU" sz="3000" dirty="0" err="1">
                <a:solidFill>
                  <a:schemeClr val="bg1"/>
                </a:solidFill>
                <a:latin typeface="Arial Black" pitchFamily="34" charset="0"/>
              </a:rPr>
              <a:t>кв.м</a:t>
            </a:r>
            <a:r>
              <a:rPr lang="ru-RU" sz="3000" dirty="0">
                <a:solidFill>
                  <a:schemeClr val="bg1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36" y="4709266"/>
            <a:ext cx="28765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88077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69064"/>
            <a:ext cx="7189639" cy="622343"/>
          </a:xfrm>
        </p:spPr>
        <p:txBody>
          <a:bodyPr>
            <a:noAutofit/>
          </a:bodyPr>
          <a:lstStyle/>
          <a:p>
            <a:pPr algn="ctr"/>
            <a:r>
              <a:rPr lang="ru-RU" sz="3000" dirty="0">
                <a:latin typeface="Arial Black" pitchFamily="34" charset="0"/>
              </a:rPr>
              <a:t>Финансовая деятельность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63593" y="1958954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>
                <a:solidFill>
                  <a:schemeClr val="bg1"/>
                </a:solidFill>
                <a:latin typeface="Arial Black" pitchFamily="34" charset="0"/>
              </a:rPr>
              <a:t>27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1196752"/>
            <a:ext cx="3771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Финансовые организации, осуществляющие деятельность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716500"/>
              </p:ext>
            </p:extLst>
          </p:nvPr>
        </p:nvGraphicFramePr>
        <p:xfrm>
          <a:off x="179512" y="1988840"/>
          <a:ext cx="4824536" cy="2002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Банки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750" dirty="0"/>
                        <a:t>Страховые</a:t>
                      </a:r>
                      <a:r>
                        <a:rPr lang="ru-RU" dirty="0"/>
                        <a:t> </a:t>
                      </a:r>
                      <a:r>
                        <a:rPr lang="ru-RU" sz="1750" dirty="0"/>
                        <a:t>организации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97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 </a:t>
                      </a:r>
                      <a:r>
                        <a:rPr kumimoji="0" lang="ru-RU" sz="1200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с.Атюрьево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ул. Кирова,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4704">
                <a:tc>
                  <a:txBody>
                    <a:bodyPr/>
                    <a:lstStyle/>
                    <a:p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«</a:t>
                      </a:r>
                      <a:r>
                        <a:rPr kumimoji="0" lang="ru-RU" sz="1200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Россельхозбанк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</a:t>
                      </a:r>
                      <a:r>
                        <a:rPr kumimoji="0" lang="ru-RU" sz="1200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с.Атюрьево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пер. Парковый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5220072" y="1305334"/>
            <a:ext cx="3384376" cy="12595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бюджета Атюрьевского муниципального района за 2023 год (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013454"/>
            <a:ext cx="792088" cy="58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645" y="1969208"/>
            <a:ext cx="602952" cy="449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31941" y="2754777"/>
            <a:ext cx="2186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Филиал «Росгосстрах»  </a:t>
            </a:r>
            <a:r>
              <a:rPr lang="ru-RU" sz="1200" dirty="0" err="1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с.Атюрьево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,  ул. Ленина, д. 1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5137997"/>
              </p:ext>
            </p:extLst>
          </p:nvPr>
        </p:nvGraphicFramePr>
        <p:xfrm>
          <a:off x="5170200" y="2743784"/>
          <a:ext cx="3484120" cy="21935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934" y="4110968"/>
            <a:ext cx="2240506" cy="2704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950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937" y="1082790"/>
            <a:ext cx="1388889" cy="130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390" y="1154428"/>
            <a:ext cx="1389604" cy="126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973" y="1127070"/>
            <a:ext cx="1402391" cy="132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348" y="1147021"/>
            <a:ext cx="1425702" cy="130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69064"/>
            <a:ext cx="7189639" cy="622343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latin typeface="Arial Black" pitchFamily="34" charset="0"/>
              </a:rPr>
              <a:t>Образование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62322" y="1232693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500" dirty="0">
                <a:solidFill>
                  <a:schemeClr val="bg1"/>
                </a:solidFill>
                <a:latin typeface="Arial Black" pitchFamily="34" charset="0"/>
              </a:rPr>
              <a:t>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7744" y="2430739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образовательных учреждений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90637" y="2449071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Учреждений </a:t>
            </a:r>
            <a:b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общего</a:t>
            </a:r>
            <a:b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64088" y="2447444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Учреждений дошкольного образования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66278" y="2324060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Учреждения дополнительного образования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31685" y="1377710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60132" y="1382619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86681" y="143331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7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592085" y="3211204"/>
            <a:ext cx="2502630" cy="136992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численность школьников</a:t>
            </a:r>
            <a:b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608 чел.</a:t>
            </a:r>
            <a:br>
              <a:rPr lang="ru-RU" sz="12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8231" y="3430741"/>
            <a:ext cx="439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5 средних общеобразовательных школ</a:t>
            </a: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основных общеобразовательных школ</a:t>
            </a:r>
          </a:p>
        </p:txBody>
      </p:sp>
      <p:sp>
        <p:nvSpPr>
          <p:cNvPr id="23" name="Стрелка вправо 22"/>
          <p:cNvSpPr/>
          <p:nvPr/>
        </p:nvSpPr>
        <p:spPr>
          <a:xfrm>
            <a:off x="470380" y="5235286"/>
            <a:ext cx="2633663" cy="1362066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обучаются</a:t>
            </a:r>
            <a:b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883 чел.</a:t>
            </a:r>
            <a:br>
              <a:rPr lang="ru-RU" sz="12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509" y="2918816"/>
            <a:ext cx="1777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70C0"/>
                </a:solidFill>
                <a:latin typeface="Arial Black" pitchFamily="34" charset="0"/>
              </a:rPr>
              <a:t>Общее образование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5536" y="4994012"/>
            <a:ext cx="2081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70C0"/>
                </a:solidFill>
                <a:latin typeface="Arial Black" pitchFamily="34" charset="0"/>
              </a:rPr>
              <a:t>Дополнительное образование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75856" y="5530006"/>
            <a:ext cx="44431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детская школа искусств</a:t>
            </a: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дом детского творчества</a:t>
            </a: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детская юношеская спортивная школа</a:t>
            </a:r>
          </a:p>
        </p:txBody>
      </p:sp>
      <p:sp>
        <p:nvSpPr>
          <p:cNvPr id="27" name="Стрелка вправо 26"/>
          <p:cNvSpPr/>
          <p:nvPr/>
        </p:nvSpPr>
        <p:spPr>
          <a:xfrm>
            <a:off x="3250155" y="4492664"/>
            <a:ext cx="2448504" cy="1096576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численность </a:t>
            </a:r>
          </a:p>
          <a:p>
            <a:pPr algn="ctr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224 чел.</a:t>
            </a:r>
            <a:br>
              <a:rPr lang="ru-RU" sz="12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97953" y="4171146"/>
            <a:ext cx="1777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>
                <a:solidFill>
                  <a:srgbClr val="0070C0"/>
                </a:solidFill>
                <a:latin typeface="Arial Black" pitchFamily="34" charset="0"/>
              </a:rPr>
              <a:t>Дошкольное образование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96136" y="4859868"/>
            <a:ext cx="3170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детских сада общего вида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43" y="1260147"/>
            <a:ext cx="1699270" cy="166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827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150" y="830721"/>
            <a:ext cx="1323975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с одним вырезанным углом 10"/>
          <p:cNvSpPr/>
          <p:nvPr/>
        </p:nvSpPr>
        <p:spPr>
          <a:xfrm>
            <a:off x="4390864" y="1846164"/>
            <a:ext cx="4392488" cy="2120776"/>
          </a:xfrm>
          <a:prstGeom prst="snip1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/>
              <a:t>    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Атюрьевского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 оказывает 1  учреждение  здравоохранение : </a:t>
            </a:r>
          </a:p>
          <a:p>
            <a:pPr algn="just"/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РМ  «</a:t>
            </a:r>
            <a:r>
              <a:rPr lang="ru-RU" sz="1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Торбеевская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ЦРБ»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Поликлиника с.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Атюрьево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 состав поликлиники входят: дневной стационар на 26 коек, 10 круглосуточных терапевтических коек, стоматологическое отделение, отделение скорой медицинской помощи (3200 вызовов в год), и 16 фельдшерско-акушерских пунктов. Численность врачей за 2022 год составила 13 человек, средних медицинских работников 79 человек.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839" y="682854"/>
            <a:ext cx="2415220" cy="15196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405" y="369064"/>
            <a:ext cx="7239906" cy="622343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latin typeface="Arial Black" pitchFamily="34" charset="0"/>
              </a:rPr>
              <a:t>Здравоохранение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3875"/>
            <a:ext cx="1663700" cy="168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71204" y="1608392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больничными койками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9302" y="1872160"/>
            <a:ext cx="126010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6,0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736" y="4735460"/>
            <a:ext cx="1757215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15591" y="5192990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медицинскими работниками</a:t>
            </a:r>
          </a:p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98792" y="5254706"/>
            <a:ext cx="139714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7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13,3</a:t>
            </a:r>
          </a:p>
        </p:txBody>
      </p:sp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08737"/>
            <a:ext cx="1547056" cy="1516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03958" y="3585879"/>
            <a:ext cx="147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10,6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776279" y="3555101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врачами</a:t>
            </a:r>
          </a:p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4344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690" y="3911439"/>
            <a:ext cx="2780675" cy="2276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 descr="Муниципальное бюджетное учреждение культуры «Атюрьевский районный дом  культуры Атюрьевского муниципального района Республики Мордовия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188" y="1175664"/>
            <a:ext cx="4062172" cy="207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69064"/>
            <a:ext cx="7189639" cy="622343"/>
          </a:xfrm>
        </p:spPr>
        <p:txBody>
          <a:bodyPr>
            <a:noAutofit/>
          </a:bodyPr>
          <a:lstStyle/>
          <a:p>
            <a:pPr algn="ctr"/>
            <a:r>
              <a:rPr lang="ru-RU" sz="4500" dirty="0">
                <a:latin typeface="Arial Black" pitchFamily="34" charset="0"/>
              </a:rPr>
              <a:t>Культура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68" y="1484784"/>
            <a:ext cx="1087698" cy="114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00" y="2633371"/>
            <a:ext cx="1278068" cy="1278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407868" y="1582023"/>
            <a:ext cx="1944216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Учреждений культуры и искусства 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(9 филиалов)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774" y="1683659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15571" y="2976627"/>
            <a:ext cx="1944216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Библиотека</a:t>
            </a:r>
          </a:p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(15 филиалов)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457" y="288429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1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4005064"/>
            <a:ext cx="5199409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2023 году проведено 2678 мероприятие в сфере культуры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95535" y="4733528"/>
            <a:ext cx="5199409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181 клубном формировании занимаются 1666 человек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5536" y="5461992"/>
            <a:ext cx="5199409" cy="8473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библиотеках зарегистрировано 15338 читателей, книговыдача 283 332 экземпляра, книжный фонд 179 154 экземпляра.</a:t>
            </a:r>
          </a:p>
        </p:txBody>
      </p:sp>
      <p:sp>
        <p:nvSpPr>
          <p:cNvPr id="20" name="Овал 19"/>
          <p:cNvSpPr/>
          <p:nvPr/>
        </p:nvSpPr>
        <p:spPr>
          <a:xfrm>
            <a:off x="7020272" y="2068958"/>
            <a:ext cx="1979712" cy="130227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Дом культуры</a:t>
            </a:r>
          </a:p>
        </p:txBody>
      </p:sp>
      <p:sp>
        <p:nvSpPr>
          <p:cNvPr id="6" name="Овал 5"/>
          <p:cNvSpPr/>
          <p:nvPr/>
        </p:nvSpPr>
        <p:spPr>
          <a:xfrm>
            <a:off x="7167221" y="5461992"/>
            <a:ext cx="1979712" cy="130227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Библиотека</a:t>
            </a: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5592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89483"/>
            <a:ext cx="7140897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Arial Black" pitchFamily="34" charset="0"/>
              </a:rPr>
              <a:t>Спорт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87" y="3128288"/>
            <a:ext cx="1584176" cy="1511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57109" y="1169197"/>
            <a:ext cx="52565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Численность населения, занимающегося физкультурой и спортом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307021"/>
              </p:ext>
            </p:extLst>
          </p:nvPr>
        </p:nvGraphicFramePr>
        <p:xfrm>
          <a:off x="4788024" y="2036491"/>
          <a:ext cx="2652193" cy="1008112"/>
        </p:xfrm>
        <a:graphic>
          <a:graphicData uri="http://schemas.openxmlformats.org/drawingml/2006/table">
            <a:tbl>
              <a:tblPr firstRow="1" firstCol="1" bandRow="1"/>
              <a:tblGrid>
                <a:gridCol w="2652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50223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40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275 чел.</a:t>
                      </a:r>
                      <a:endParaRPr lang="ru-RU" sz="4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889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79560" y="3016577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15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спортивных сооружений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95046" y="3590284"/>
            <a:ext cx="35610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 спортивная школа</a:t>
            </a:r>
          </a:p>
          <a:p>
            <a:pPr algn="ctr"/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 ледовая арена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17149" y="5373216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В 2022 году проведено  42 спортивно-массовых мероприятий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4" name="Picture 2" descr="Атюрьевский район, Республика Мордовия, Сайт газеты Сельские вести,  Панорама спорт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982" y="1111452"/>
            <a:ext cx="2369127" cy="177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Атюрьевский район, Республика Мордовия, Сайт газеты Сельские вести, С  &quot;Лыжней России&quot; дружим!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3866"/>
            <a:ext cx="2772057" cy="207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Атюрьевский район, Республика Мордовия, Сайт газеты Сельские вести,  &quot;Золотая шайба&quot; раздала наград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25058"/>
            <a:ext cx="2784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8620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4033"/>
            <a:ext cx="7488832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Ключевые конкурентные преимущества Атюрьевского муниципального района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204221"/>
              </p:ext>
            </p:extLst>
          </p:nvPr>
        </p:nvGraphicFramePr>
        <p:xfrm>
          <a:off x="251520" y="1916832"/>
          <a:ext cx="3816424" cy="204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kern="12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1.Географическое положение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 - Район располагается в 142 км. от столицы республики г. Саранск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-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Прохождение по территории района автомобильной дороги федерального значения : </a:t>
                      </a:r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Р-180 Подъезд к г. Саранск от автомобильной дороги М-5 «Урал»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262104"/>
              </p:ext>
            </p:extLst>
          </p:nvPr>
        </p:nvGraphicFramePr>
        <p:xfrm>
          <a:off x="4211960" y="1916832"/>
          <a:ext cx="4752528" cy="199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2. Природные ресурсы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Благоприятный климат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Плодородные земли, способствующие развитию сельского хозяйства, в том числе растениеводства и животноводства;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Наличие месторождений строительного песка, строительной извести, керамзитовых глин, торфа.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878984"/>
              </p:ext>
            </p:extLst>
          </p:nvPr>
        </p:nvGraphicFramePr>
        <p:xfrm>
          <a:off x="2267744" y="4221088"/>
          <a:ext cx="4752528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3. Экономическое развитие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Развитое сельскохозяйственное производство с глубокой переработкой сельскохозяйственной продукции;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Возможность эффективной интеграции экономики района в экономику граничащих районов.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Высокая динамика роста заработной платы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Высокий уровень газификации района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" y="4437112"/>
            <a:ext cx="1858963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335512"/>
            <a:ext cx="1770063" cy="186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090" y="279973"/>
            <a:ext cx="737470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9872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4198"/>
            <a:ext cx="5338936" cy="1143000"/>
          </a:xfrm>
        </p:spPr>
        <p:txBody>
          <a:bodyPr/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Контакты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768" y="1449650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И.о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. Главы Атюрьевского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5776" y="2015560"/>
            <a:ext cx="367240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Круглова Елена Валерьевна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8(83454) 2-20-85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1400" u="sng" dirty="0">
                <a:latin typeface="Times New Roman" pitchFamily="18" charset="0"/>
                <a:cs typeface="Times New Roman" pitchFamily="18" charset="0"/>
              </a:rPr>
              <a:t>admaturevo@e-mordovia.ru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      Сайт: </a:t>
            </a:r>
            <a:r>
              <a:rPr lang="en-US" sz="1400" u="sng" dirty="0">
                <a:latin typeface="Times New Roman" pitchFamily="18" charset="0"/>
                <a:cs typeface="Times New Roman" pitchFamily="18" charset="0"/>
              </a:rPr>
              <a:t>https://aturevo-rm.ru/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3848" y="3717032"/>
            <a:ext cx="2448272" cy="279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6597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12348</TotalTime>
  <Words>8692</Words>
  <Application>Microsoft Office PowerPoint</Application>
  <PresentationFormat>Экран (4:3)</PresentationFormat>
  <Paragraphs>1301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 Black</vt:lpstr>
      <vt:lpstr>Calibri</vt:lpstr>
      <vt:lpstr>Constantia</vt:lpstr>
      <vt:lpstr>Franklin Gothic Demi Cond</vt:lpstr>
      <vt:lpstr>Segoe UI</vt:lpstr>
      <vt:lpstr>Times New Roman</vt:lpstr>
      <vt:lpstr>Wingdings 2</vt:lpstr>
      <vt:lpstr>Поток</vt:lpstr>
      <vt:lpstr>ИНВЕСТИЦИОННЫЙ ПАСПОРТ АТЮРЬЕВСКОГО МУНИЦИПАЛЬНОГО РАЙОНА РЕСПУБЛИКИ МОРДОВИЯ</vt:lpstr>
      <vt:lpstr>Презентация PowerPoint</vt:lpstr>
      <vt:lpstr>Экономико - географическое положение Атюрьевского муниципального района</vt:lpstr>
      <vt:lpstr>Экономико-географическое положение Атюрьевского муниципального района</vt:lpstr>
      <vt:lpstr>Природные ресурсы</vt:lpstr>
      <vt:lpstr> Социально-экономическое развитие района</vt:lpstr>
      <vt:lpstr> Инвестиции</vt:lpstr>
      <vt:lpstr>Инвестиционные площадки</vt:lpstr>
      <vt:lpstr>Паспорт инвестиционной площадки №1</vt:lpstr>
      <vt:lpstr>Паспорт инвестиционной площадки №2</vt:lpstr>
      <vt:lpstr>Паспорт инвестиционной площадки №3</vt:lpstr>
      <vt:lpstr>Паспорт инвестиционной площадки №4</vt:lpstr>
      <vt:lpstr>Паспорт инвестиционной площадки №5</vt:lpstr>
      <vt:lpstr>Паспорт инвестиционной площадки №6</vt:lpstr>
      <vt:lpstr>Паспорт инвестиционной площадки №7</vt:lpstr>
      <vt:lpstr>Паспорт инвестиционной площадки №8</vt:lpstr>
      <vt:lpstr>Паспорт инвестиционной площадки №9</vt:lpstr>
      <vt:lpstr>Паспорт инвестиционной площадки №10</vt:lpstr>
      <vt:lpstr>Паспорт инвестиционной площадки №11</vt:lpstr>
      <vt:lpstr>Паспорт инвестиционной площадки №12</vt:lpstr>
      <vt:lpstr>Паспорт инвестиционной площадки №13</vt:lpstr>
      <vt:lpstr>Паспорт инвестиционной площадки №14</vt:lpstr>
      <vt:lpstr>Паспорт инвестиционной площадки №15</vt:lpstr>
      <vt:lpstr>Свободные  инвестиционные ниши</vt:lpstr>
      <vt:lpstr>Свободные  инвестиционные ниши</vt:lpstr>
      <vt:lpstr>Свободные  инвестиционные ниши</vt:lpstr>
      <vt:lpstr>Свободные  инвестиционные ниши</vt:lpstr>
      <vt:lpstr>Сельское хозяйство</vt:lpstr>
      <vt:lpstr>Малое предпринимательство</vt:lpstr>
      <vt:lpstr>Строительство</vt:lpstr>
      <vt:lpstr>Потребительский рынок товаров и услуг</vt:lpstr>
      <vt:lpstr>Финансовая деятельность</vt:lpstr>
      <vt:lpstr>Образование</vt:lpstr>
      <vt:lpstr>Здравоохранение</vt:lpstr>
      <vt:lpstr>Культура</vt:lpstr>
      <vt:lpstr>Спорт</vt:lpstr>
      <vt:lpstr>Ключевые конкурентные преимущества Атюрьевского муниципального района</vt:lpstr>
      <vt:lpstr>Контакты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Лямбирский муниципальный район Республики Мордовия</dc:title>
  <dc:creator>Пользователь Windows</dc:creator>
  <cp:lastModifiedBy>Пользователь</cp:lastModifiedBy>
  <cp:revision>185</cp:revision>
  <cp:lastPrinted>2022-03-21T12:54:13Z</cp:lastPrinted>
  <dcterms:created xsi:type="dcterms:W3CDTF">2021-04-19T12:02:37Z</dcterms:created>
  <dcterms:modified xsi:type="dcterms:W3CDTF">2024-06-07T11:53:52Z</dcterms:modified>
</cp:coreProperties>
</file>