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webp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4.jpg" ContentType="image/jpeg"/>
  <Override PartName="/ppt/media/image29.jpg" ContentType="image/jpeg"/>
  <Override PartName="/ppt/media/image48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1" r:id="rId1"/>
  </p:sldMasterIdLst>
  <p:notesMasterIdLst>
    <p:notesMasterId r:id="rId31"/>
  </p:notesMasterIdLst>
  <p:sldIdLst>
    <p:sldId id="256" r:id="rId2"/>
    <p:sldId id="294" r:id="rId3"/>
    <p:sldId id="291" r:id="rId4"/>
    <p:sldId id="257" r:id="rId5"/>
    <p:sldId id="258" r:id="rId6"/>
    <p:sldId id="259" r:id="rId7"/>
    <p:sldId id="260" r:id="rId8"/>
    <p:sldId id="262" r:id="rId9"/>
    <p:sldId id="274" r:id="rId10"/>
    <p:sldId id="292" r:id="rId11"/>
    <p:sldId id="280" r:id="rId12"/>
    <p:sldId id="295" r:id="rId13"/>
    <p:sldId id="266" r:id="rId14"/>
    <p:sldId id="267" r:id="rId15"/>
    <p:sldId id="284" r:id="rId16"/>
    <p:sldId id="275" r:id="rId17"/>
    <p:sldId id="279" r:id="rId18"/>
    <p:sldId id="281" r:id="rId19"/>
    <p:sldId id="283" r:id="rId20"/>
    <p:sldId id="265" r:id="rId21"/>
    <p:sldId id="296" r:id="rId22"/>
    <p:sldId id="297" r:id="rId23"/>
    <p:sldId id="276" r:id="rId24"/>
    <p:sldId id="277" r:id="rId25"/>
    <p:sldId id="278" r:id="rId26"/>
    <p:sldId id="288" r:id="rId27"/>
    <p:sldId id="293" r:id="rId28"/>
    <p:sldId id="270" r:id="rId29"/>
    <p:sldId id="271" r:id="rId30"/>
  </p:sldIdLst>
  <p:sldSz cx="18288000" cy="10287000"/>
  <p:notesSz cx="9872663" cy="6797675"/>
  <p:defaultTextStyle>
    <a:defPPr lvl="0">
      <a:defRPr lang="ru-RU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4660"/>
  </p:normalViewPr>
  <p:slideViewPr>
    <p:cSldViewPr snapToGrid="0">
      <p:cViewPr>
        <p:scale>
          <a:sx n="53" d="100"/>
          <a:sy n="53" d="100"/>
        </p:scale>
        <p:origin x="-114" y="-60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4277890" cy="341246"/>
          </a:xfrm>
          <a:prstGeom prst="rect">
            <a:avLst/>
          </a:prstGeom>
        </p:spPr>
        <p:txBody>
          <a:bodyPr vert="horz" lIns="91094" tIns="45547" rIns="91094" bIns="4554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1598" y="2"/>
            <a:ext cx="4279477" cy="341246"/>
          </a:xfrm>
          <a:prstGeom prst="rect">
            <a:avLst/>
          </a:prstGeom>
        </p:spPr>
        <p:txBody>
          <a:bodyPr vert="horz" lIns="91094" tIns="45547" rIns="91094" bIns="45547" rtlCol="0"/>
          <a:lstStyle>
            <a:lvl1pPr algn="r">
              <a:defRPr sz="1200"/>
            </a:lvl1pPr>
          </a:lstStyle>
          <a:p>
            <a:fld id="{4D2DF21F-1EF0-4106-943C-0BA29E824744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94" tIns="45547" rIns="91094" bIns="4554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8060" y="3271473"/>
            <a:ext cx="7898130" cy="2677096"/>
          </a:xfrm>
          <a:prstGeom prst="rect">
            <a:avLst/>
          </a:prstGeom>
        </p:spPr>
        <p:txBody>
          <a:bodyPr vert="horz" lIns="91094" tIns="45547" rIns="91094" bIns="4554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429"/>
            <a:ext cx="4277890" cy="341246"/>
          </a:xfrm>
          <a:prstGeom prst="rect">
            <a:avLst/>
          </a:prstGeom>
        </p:spPr>
        <p:txBody>
          <a:bodyPr vert="horz" lIns="91094" tIns="45547" rIns="91094" bIns="4554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1598" y="6456429"/>
            <a:ext cx="4279477" cy="341246"/>
          </a:xfrm>
          <a:prstGeom prst="rect">
            <a:avLst/>
          </a:prstGeom>
        </p:spPr>
        <p:txBody>
          <a:bodyPr vert="horz" lIns="91094" tIns="45547" rIns="91094" bIns="45547" rtlCol="0" anchor="b"/>
          <a:lstStyle>
            <a:lvl1pPr algn="r">
              <a:defRPr sz="1200"/>
            </a:lvl1pPr>
          </a:lstStyle>
          <a:p>
            <a:fld id="{BC1BAD71-FC7A-494A-97A6-56DBC325F5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163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20021A-DF61-4296-81DC-944DBB2970B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179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464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79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461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559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702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304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76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52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380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254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380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2352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77715" y="4139067"/>
            <a:ext cx="7131684" cy="5203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3C383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56960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55396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838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&#1084;&#1089;&#1087;.&#1088;&#1092;/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eb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5.webp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hyperlink" Target="https://www.wildberries.ru/brands/tengushevskaya-semitsvetka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11" Type="http://schemas.openxmlformats.org/officeDocument/2006/relationships/image" Target="../media/image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01566" y="5020213"/>
            <a:ext cx="10484983" cy="3864135"/>
          </a:xfrm>
          <a:prstGeom prst="rect">
            <a:avLst/>
          </a:prstGeom>
        </p:spPr>
        <p:txBody>
          <a:bodyPr vert="horz" wrap="square" lIns="0" tIns="205740" rIns="0" bIns="0" rtlCol="0">
            <a:spAutoFit/>
          </a:bodyPr>
          <a:lstStyle/>
          <a:p>
            <a:pPr marL="12700" marR="5080"/>
            <a:r>
              <a:rPr lang="ru-RU" sz="6600" spc="-409" dirty="0"/>
              <a:t>Меры поддержки Центра поддержки предпринимательства в 2023 году</a:t>
            </a:r>
            <a:endParaRPr sz="6600" spc="-409" dirty="0"/>
          </a:p>
        </p:txBody>
      </p:sp>
      <p:grpSp>
        <p:nvGrpSpPr>
          <p:cNvPr id="28" name="object 2"/>
          <p:cNvGrpSpPr/>
          <p:nvPr/>
        </p:nvGrpSpPr>
        <p:grpSpPr bwMode="auto">
          <a:xfrm>
            <a:off x="360610" y="206061"/>
            <a:ext cx="7186410" cy="9530367"/>
            <a:chOff x="0" y="0"/>
            <a:chExt cx="4311650" cy="5143500"/>
          </a:xfrm>
        </p:grpSpPr>
        <p:pic>
          <p:nvPicPr>
            <p:cNvPr id="29" name="object 3"/>
            <p:cNvPicPr/>
            <p:nvPr/>
          </p:nvPicPr>
          <p:blipFill>
            <a:blip r:embed="rId2"/>
            <a:stretch/>
          </p:blipFill>
          <p:spPr bwMode="auto">
            <a:xfrm>
              <a:off x="0" y="0"/>
              <a:ext cx="4311395" cy="5143499"/>
            </a:xfrm>
            <a:prstGeom prst="rect">
              <a:avLst/>
            </a:prstGeom>
          </p:spPr>
        </p:pic>
        <p:pic>
          <p:nvPicPr>
            <p:cNvPr id="30" name="object 4"/>
            <p:cNvPicPr/>
            <p:nvPr/>
          </p:nvPicPr>
          <p:blipFill>
            <a:blip r:embed="rId3"/>
            <a:stretch/>
          </p:blipFill>
          <p:spPr bwMode="auto">
            <a:xfrm>
              <a:off x="193547" y="411480"/>
              <a:ext cx="1639824" cy="1216151"/>
            </a:xfrm>
            <a:prstGeom prst="rect">
              <a:avLst/>
            </a:prstGeom>
          </p:spPr>
        </p:pic>
      </p:grpSp>
      <p:pic>
        <p:nvPicPr>
          <p:cNvPr id="31" name="Рисунок 3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8496077" y="383583"/>
            <a:ext cx="5490379" cy="8856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4063730" y="0"/>
            <a:ext cx="4047972" cy="184167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5527051" y="334322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115" y="0"/>
            <a:ext cx="6225325" cy="714442"/>
          </a:xfrm>
        </p:spPr>
        <p:txBody>
          <a:bodyPr>
            <a:normAutofit fontScale="90000"/>
          </a:bodyPr>
          <a:lstStyle/>
          <a:p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Бизнес-Десант 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2023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509" y="1102822"/>
            <a:ext cx="8839737" cy="8594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</a:p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1 часть: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нефинансовых мер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финансовых мер поддержки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социального предпринимательства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системы быстрых платежей для бизнеса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Семинар по теме "Изменения в налоговом законодательстве. Режим ЕНС" (выборочно в районах) </a:t>
            </a:r>
          </a:p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2-ая часть: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Консультирование по темам выступления, а так же: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финансовому планированию (бухгалтерские консультации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юридическим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вопросам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трудовому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законодательству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Прохождение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тестирования субъектом МСП на выявление лидерских и управленческих способностей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958938" y="257049"/>
            <a:ext cx="2054682" cy="1009612"/>
          </a:xfrm>
          <a:prstGeom prst="rect">
            <a:avLst/>
          </a:prstGeom>
        </p:spPr>
      </p:pic>
      <p:pic>
        <p:nvPicPr>
          <p:cNvPr id="5" name="Рисунок 4" descr="C:\Users\veryaskinsi\Desktop\Бизнес Десант 2023\Фото минивена.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549" y="1525610"/>
            <a:ext cx="8049297" cy="642065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 bwMode="auto">
          <a:xfrm>
            <a:off x="9775065" y="8303415"/>
            <a:ext cx="7598535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r>
              <a:rPr lang="ru-RU" sz="2600" b="1" dirty="0" smtClean="0">
                <a:solidFill>
                  <a:srgbClr val="C00000"/>
                </a:solidFill>
                <a:ea typeface="Calibri"/>
                <a:cs typeface="Times New Roman"/>
              </a:rPr>
              <a:t>Выезды: Март - октябрь 2023 года (по 3 района в месяц)</a:t>
            </a:r>
            <a:endParaRPr lang="ru-RU" sz="26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41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805C29D-8C0A-F5F6-D821-E0A73E558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330" y="0"/>
            <a:ext cx="14897223" cy="824248"/>
          </a:xfrm>
        </p:spPr>
        <p:txBody>
          <a:bodyPr>
            <a:normAutofit/>
          </a:bodyPr>
          <a:lstStyle/>
          <a:p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Цифровая платформа 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МСП (ЦП МСП)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219E231-3CD5-B88C-1442-927B942EA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9497" y="1437986"/>
            <a:ext cx="7426138" cy="41772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5971817" y="231292"/>
            <a:ext cx="2054682" cy="10096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308292" y="1119151"/>
            <a:ext cx="80911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доступ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ко всем необходимым для бизнеса сервисам и мерам поддержки в одном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месте.</a:t>
            </a:r>
          </a:p>
          <a:p>
            <a:pPr algn="just"/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ЦП МСП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запущена в начале 2022 года и расположена по адресу 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  <a:hlinkClick r:id="rId5"/>
              </a:rPr>
              <a:t>https://мсп.рф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6367" y="2762678"/>
            <a:ext cx="9144000" cy="71917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</a:t>
            </a:r>
            <a:r>
              <a:rPr lang="ru-RU" b="1" dirty="0">
                <a:solidFill>
                  <a:srgbClr val="C00000"/>
                </a:solidFill>
                <a:ea typeface="Calibri"/>
                <a:cs typeface="Times New Roman"/>
              </a:rPr>
              <a:t>:</a:t>
            </a:r>
            <a:endParaRPr lang="ru-RU" dirty="0">
              <a:solidFill>
                <a:srgbClr val="C00000"/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Антикризисные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меры поддержки бизнеса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Региональные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меры поддержки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Расчет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рейтинга бизнеса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Конструктор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документов, где собраны шаблоны типовых документов, которые необходимы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исходя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из различных жизненных ситуаций ведения бизнеса.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Законодательный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дайджест. 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«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Покупка ПО со скидкой 50%»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360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- сообщить о нарушении своих прав.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Производственная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кооперация и сбыт.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Льготный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лизинг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оборудования.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Бизнес-обучение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− сервис с персональной подборкой контента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 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spcAft>
                <a:spcPts val="1600"/>
              </a:spcAft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личной поддержкой наставников. 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9965300" y="6075370"/>
            <a:ext cx="8091156" cy="3990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11. 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бизнеса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онлайн.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12. Получение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кредита до 10 млн рублей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13. Получение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и проверка электронной подписи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13. Статистика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для бизнеса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Для предпринимателей старше года, получающих услуги в Центре «Мой Бизнес» по </a:t>
            </a:r>
            <a:r>
              <a:rPr lang="ru-RU" sz="2600" b="1" dirty="0" err="1">
                <a:solidFill>
                  <a:srgbClr val="C00000"/>
                </a:solidFill>
                <a:ea typeface="Calibri"/>
                <a:cs typeface="Times New Roman"/>
              </a:rPr>
              <a:t>Фед</a:t>
            </a: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. проекту "Акселерация субъектов </a:t>
            </a:r>
            <a:r>
              <a:rPr lang="ru-RU" sz="2600" b="1" dirty="0" smtClean="0">
                <a:solidFill>
                  <a:srgbClr val="C00000"/>
                </a:solidFill>
                <a:ea typeface="Calibri"/>
                <a:cs typeface="Times New Roman"/>
              </a:rPr>
              <a:t>МСП» </a:t>
            </a: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с 2023 года обязательна регистрация на ЦП МСП</a:t>
            </a:r>
            <a:r>
              <a:rPr lang="ru-RU" sz="2400" dirty="0" smtClean="0">
                <a:solidFill>
                  <a:srgbClr val="FF0000"/>
                </a:solidFill>
                <a:ea typeface="Calibri"/>
                <a:cs typeface="Calibri"/>
              </a:rPr>
              <a:t>.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92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429" y="324973"/>
            <a:ext cx="5978525" cy="16234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5700"/>
              </a:lnSpc>
              <a:spcBef>
                <a:spcPts val="100"/>
              </a:spcBef>
              <a:tabLst>
                <a:tab pos="3322320" algn="l"/>
                <a:tab pos="4467225" algn="l"/>
              </a:tabLst>
            </a:pPr>
            <a:r>
              <a:rPr sz="4100" b="1" spc="-409" dirty="0">
                <a:solidFill>
                  <a:srgbClr val="3C383B"/>
                </a:solidFill>
                <a:latin typeface="Verdana"/>
                <a:cs typeface="Verdana"/>
              </a:rPr>
              <a:t>ОСНОВНЫЕ	УСЛУГИ,  ОКАЗЫВАЕМЫЕ</a:t>
            </a: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100" b="1" spc="-409" dirty="0">
                <a:solidFill>
                  <a:srgbClr val="3C383B"/>
                </a:solidFill>
                <a:latin typeface="Verdana"/>
                <a:cs typeface="Verdana"/>
              </a:rPr>
              <a:t>ЦПП*: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2731174"/>
            <a:ext cx="85725" cy="857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4483774"/>
            <a:ext cx="85725" cy="8572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8286163" y="4229768"/>
            <a:ext cx="9566910" cy="52565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</a:t>
            </a:r>
            <a:r>
              <a:rPr lang="ru-RU" sz="2500" spc="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lang="ru-RU" sz="25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размещении</a:t>
            </a:r>
            <a:r>
              <a:rPr lang="ru-RU" sz="25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lang="ru-RU" sz="25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30" dirty="0">
                <a:solidFill>
                  <a:srgbClr val="3C383B"/>
                </a:solidFill>
                <a:latin typeface="Lucida Sans Unicode"/>
                <a:cs typeface="Lucida Sans Unicode"/>
              </a:rPr>
              <a:t>электронных</a:t>
            </a:r>
            <a:r>
              <a:rPr lang="ru-RU"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торговых </a:t>
            </a:r>
            <a:r>
              <a:rPr lang="ru-RU"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площадках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(</a:t>
            </a:r>
            <a:r>
              <a:rPr lang="ru-RU" sz="2500" spc="-4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Wildberries</a:t>
            </a:r>
            <a:r>
              <a:rPr lang="ru-RU" sz="25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,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4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ЯндексМаркет</a:t>
            </a:r>
            <a:r>
              <a:rPr lang="ru-RU" sz="25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,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2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Ozon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т.д.);</a:t>
            </a:r>
            <a:endParaRPr lang="ru-RU" sz="2500" dirty="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endParaRPr lang="ru-RU" sz="2500" spc="80" dirty="0" smtClean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lang="ru-RU" sz="2500" spc="8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 </a:t>
            </a:r>
            <a:r>
              <a:rPr lang="ru-RU"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популяризации </a:t>
            </a:r>
            <a:r>
              <a:rPr lang="ru-RU"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продукции </a:t>
            </a:r>
            <a:r>
              <a:rPr lang="ru-RU" sz="25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(товаров, </a:t>
            </a:r>
            <a:r>
              <a:rPr lang="ru-RU"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услуг) </a:t>
            </a:r>
            <a:r>
              <a:rPr lang="ru-RU" sz="25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субъектов </a:t>
            </a:r>
            <a:r>
              <a:rPr lang="ru-RU" sz="2500" spc="90" dirty="0">
                <a:solidFill>
                  <a:srgbClr val="3C383B"/>
                </a:solidFill>
                <a:latin typeface="Lucida Sans Unicode"/>
                <a:cs typeface="Lucida Sans Unicode"/>
              </a:rPr>
              <a:t>МСП </a:t>
            </a:r>
            <a:r>
              <a:rPr lang="ru-RU"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физических </a:t>
            </a:r>
            <a:r>
              <a:rPr lang="ru-RU" sz="25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лиц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–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плательщиков </a:t>
            </a:r>
            <a:r>
              <a:rPr lang="ru-RU" sz="25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«Налога </a:t>
            </a:r>
            <a:r>
              <a:rPr lang="ru-RU"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 </a:t>
            </a:r>
            <a:r>
              <a:rPr lang="ru-RU"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профессиональный </a:t>
            </a:r>
            <a:r>
              <a:rPr lang="ru-RU"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доход»</a:t>
            </a:r>
            <a:r>
              <a:rPr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(</a:t>
            </a:r>
            <a:r>
              <a:rPr lang="ru-RU"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подготовка бизнес-плана, создание фирменного стиля, </a:t>
            </a:r>
            <a:r>
              <a:rPr sz="2500" spc="105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75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фотоконтента</a:t>
            </a:r>
            <a:r>
              <a:rPr sz="25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, </a:t>
            </a:r>
            <a:r>
              <a:rPr sz="25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услуги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по</a:t>
            </a:r>
            <a:r>
              <a:rPr sz="25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продвижению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социальных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сетях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др.);</a:t>
            </a:r>
            <a:endParaRPr sz="25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2200" dirty="0">
              <a:latin typeface="Lucida Sans Unicode"/>
              <a:cs typeface="Lucida Sans Unicode"/>
            </a:endParaRPr>
          </a:p>
          <a:p>
            <a:pPr marL="12700" marR="789940">
              <a:lnSpc>
                <a:spcPct val="114999"/>
              </a:lnSpc>
            </a:pPr>
            <a:r>
              <a:rPr sz="2500" spc="60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Реализация</a:t>
            </a:r>
            <a:r>
              <a:rPr sz="2500" spc="-9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образовательных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программ</a:t>
            </a:r>
            <a:r>
              <a:rPr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обучающих </a:t>
            </a:r>
            <a:r>
              <a:rPr sz="2500" spc="-7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мероприятий.</a:t>
            </a:r>
            <a:endParaRPr sz="2500" dirty="0">
              <a:latin typeface="Lucida Sans Unicode"/>
              <a:cs typeface="Lucida Sans Unicode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57400" y="5773368"/>
            <a:ext cx="85725" cy="8572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14981" y="8727439"/>
            <a:ext cx="85725" cy="85724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3649408" y="3361520"/>
            <a:ext cx="3555365" cy="2346325"/>
          </a:xfrm>
          <a:custGeom>
            <a:avLst/>
            <a:gdLst/>
            <a:ahLst/>
            <a:cxnLst/>
            <a:rect l="l" t="t" r="r" b="b"/>
            <a:pathLst>
              <a:path w="3555365" h="2346325">
                <a:moveTo>
                  <a:pt x="0" y="2346022"/>
                </a:moveTo>
                <a:lnTo>
                  <a:pt x="0" y="2135442"/>
                </a:lnTo>
                <a:lnTo>
                  <a:pt x="61346" y="2099664"/>
                </a:lnTo>
                <a:lnTo>
                  <a:pt x="61346" y="2017886"/>
                </a:lnTo>
                <a:lnTo>
                  <a:pt x="3555006" y="0"/>
                </a:lnTo>
                <a:lnTo>
                  <a:pt x="3555006" y="522360"/>
                </a:lnTo>
                <a:lnTo>
                  <a:pt x="1309739" y="1818550"/>
                </a:lnTo>
                <a:lnTo>
                  <a:pt x="1116498" y="1700994"/>
                </a:lnTo>
                <a:lnTo>
                  <a:pt x="0" y="2346022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283908" y="9410701"/>
            <a:ext cx="956691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*</a:t>
            </a:r>
            <a:r>
              <a:rPr lang="ru-RU"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Информация о начале подачи заявок размещается на ресурсах центра «Мой бизнес»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10B9CBE-A9BB-C08E-1136-19222A3F5748}"/>
              </a:ext>
            </a:extLst>
          </p:cNvPr>
          <p:cNvSpPr txBox="1"/>
          <p:nvPr/>
        </p:nvSpPr>
        <p:spPr>
          <a:xfrm>
            <a:off x="8283908" y="2476109"/>
            <a:ext cx="9144000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Консультационные услуги ( в т.ч. по вопросам финансового планирования и правого обеспечения деятельности)  </a:t>
            </a:r>
            <a:endParaRPr lang="ru-RU" sz="2500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791513" y="282807"/>
            <a:ext cx="2054682" cy="1009612"/>
          </a:xfrm>
          <a:prstGeom prst="rect">
            <a:avLst/>
          </a:prstGeom>
        </p:spPr>
      </p:pic>
      <p:pic>
        <p:nvPicPr>
          <p:cNvPr id="20" name="Picture 6" descr="C:\Users\Maks\Desktop\IMG_6245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68781" y="592428"/>
            <a:ext cx="7999456" cy="9259910"/>
          </a:xfrm>
          <a:prstGeom prst="snip2DiagRect">
            <a:avLst>
              <a:gd name="adj1" fmla="val 16667"/>
              <a:gd name="adj2" fmla="val 2623"/>
            </a:avLst>
          </a:prstGeom>
          <a:effectLst>
            <a:glow rad="127000">
              <a:schemeClr val="bg1">
                <a:alpha val="52000"/>
              </a:schemeClr>
            </a:glow>
            <a:reflection stA="23000" endPos="65000" dir="2100000" sy="-100000" algn="bl" rotWithShape="0"/>
            <a:softEdge rad="7239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9078" y="46230"/>
            <a:ext cx="7159625" cy="1659942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>
              <a:lnSpc>
                <a:spcPts val="6670"/>
              </a:lnSpc>
              <a:spcBef>
                <a:spcPts val="265"/>
              </a:spcBef>
            </a:pPr>
            <a:r>
              <a:rPr spc="-409" dirty="0" err="1"/>
              <a:t>Поддержка</a:t>
            </a:r>
            <a:r>
              <a:rPr spc="-409" dirty="0"/>
              <a:t>  </a:t>
            </a:r>
            <a:r>
              <a:rPr lang="ru-RU" spc="-409" dirty="0" err="1"/>
              <a:t>самозанятых</a:t>
            </a:r>
            <a:endParaRPr spc="-409" dirty="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805656" y="2245873"/>
            <a:ext cx="7131684" cy="61513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pc="185" dirty="0"/>
              <a:t>Размещение на ЭТП (</a:t>
            </a:r>
            <a:r>
              <a:rPr lang="ru-RU" spc="185" dirty="0" err="1"/>
              <a:t>Wildberries</a:t>
            </a:r>
            <a:r>
              <a:rPr lang="ru-RU" spc="185" dirty="0"/>
              <a:t>, OZON,  ALIEXPRESS, </a:t>
            </a:r>
            <a:r>
              <a:rPr lang="ru-RU" spc="185" dirty="0" err="1"/>
              <a:t>Яндекс.Маркет</a:t>
            </a:r>
            <a:r>
              <a:rPr lang="ru-RU" spc="185" dirty="0"/>
              <a:t>) 1 на выбор</a:t>
            </a:r>
            <a:endParaRPr lang="en-US" spc="185" dirty="0"/>
          </a:p>
          <a:p>
            <a:pPr marL="12700" marR="5080" indent="0" defTabSz="91440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sz="2400" spc="55" dirty="0"/>
              <a:t>10 получателей</a:t>
            </a: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spc="85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ru-RU" spc="185" dirty="0"/>
              <a:t>Ярмарка </a:t>
            </a:r>
            <a:r>
              <a:rPr lang="ru-RU" spc="185" dirty="0" err="1"/>
              <a:t>самозанятых</a:t>
            </a:r>
            <a:endParaRPr lang="en-US" spc="185" dirty="0"/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z="2400" spc="55" dirty="0"/>
              <a:t>30 получателей</a:t>
            </a: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spc="85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ru-RU" spc="185" dirty="0"/>
              <a:t>Создание </a:t>
            </a:r>
            <a:r>
              <a:rPr lang="ru-RU" spc="185" dirty="0" err="1"/>
              <a:t>фотоконтента</a:t>
            </a:r>
            <a:endParaRPr lang="en-US" spc="185" dirty="0"/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z="2400" spc="55" dirty="0"/>
              <a:t>38 получателей</a:t>
            </a:r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endParaRPr lang="ru-RU" sz="2200" b="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0" marR="508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spc="185" dirty="0"/>
              <a:t>Продвижение услуг, товаров в</a:t>
            </a:r>
            <a:r>
              <a:rPr lang="en-US" spc="185" dirty="0"/>
              <a:t> </a:t>
            </a:r>
            <a:r>
              <a:rPr lang="ru-RU" spc="185" dirty="0"/>
              <a:t>социальных  сетях</a:t>
            </a:r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en-US" sz="2400" spc="55" dirty="0"/>
              <a:t>12</a:t>
            </a:r>
            <a:r>
              <a:rPr lang="ru-RU" sz="2400" spc="55" dirty="0"/>
              <a:t> получателей</a:t>
            </a:r>
            <a:endParaRPr sz="2400" spc="55" dirty="0"/>
          </a:p>
        </p:txBody>
      </p:sp>
      <p:sp>
        <p:nvSpPr>
          <p:cNvPr id="4" name="object 4"/>
          <p:cNvSpPr txBox="1"/>
          <p:nvPr/>
        </p:nvSpPr>
        <p:spPr>
          <a:xfrm>
            <a:off x="9308207" y="1388536"/>
            <a:ext cx="8632064" cy="86837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Мастер-классы: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для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бьюти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-индустрии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для кондитеров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по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фотографии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L="12700">
              <a:lnSpc>
                <a:spcPct val="100000"/>
              </a:lnSpc>
            </a:pPr>
            <a:endParaRPr lang="ru-RU" sz="2800" b="1" spc="8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Семинары:</a:t>
            </a:r>
            <a:endParaRPr lang="ru-RU" sz="2800" b="1" spc="18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endParaRPr lang="ru-RU" sz="2800" b="1" spc="18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Юридические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основы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самозанятых</a:t>
            </a:r>
            <a:endParaRPr lang="ru-RU" sz="2800" b="1" spc="18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L="12700">
              <a:spcBef>
                <a:spcPts val="225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Проверка качества продукции, правила сертификации продукции</a:t>
            </a:r>
          </a:p>
          <a:p>
            <a:pPr marL="12700">
              <a:spcBef>
                <a:spcPts val="225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Обучающие программы</a:t>
            </a:r>
          </a:p>
          <a:p>
            <a:pPr marL="12700">
              <a:spcBef>
                <a:spcPts val="2250"/>
              </a:spcBef>
            </a:pPr>
            <a:endParaRPr lang="ru-RU" sz="2400" b="1" spc="-65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817270" y="282807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568" y="80250"/>
            <a:ext cx="7414895" cy="3377719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ts val="6670"/>
              </a:lnSpc>
              <a:spcBef>
                <a:spcPts val="265"/>
              </a:spcBef>
            </a:pPr>
            <a:r>
              <a:rPr spc="-409" dirty="0"/>
              <a:t>Поддержка  начинающих и  действующих  предпринимателей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1810" y="3444673"/>
            <a:ext cx="7722234" cy="6455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Консультационная поддержка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400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 marR="5080">
              <a:spcBef>
                <a:spcPts val="100"/>
              </a:spcBef>
            </a:pPr>
            <a:endParaRPr lang="ru-RU" sz="2800" b="1" spc="18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Размещение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на ЭТП (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Wildberries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, OZON,  ALIEXPRESS,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Яндекс.Маркет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) 1 на </a:t>
            </a: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выбор</a:t>
            </a:r>
          </a:p>
          <a:p>
            <a:pPr marL="12700" marR="5080">
              <a:spcBef>
                <a:spcPts val="100"/>
              </a:spcBef>
            </a:pP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29 получателей, в </a:t>
            </a:r>
            <a:r>
              <a:rPr lang="ru-RU" sz="2400" b="1" spc="55" dirty="0" err="1" smtClean="0">
                <a:solidFill>
                  <a:srgbClr val="3C383B"/>
                </a:solidFill>
                <a:latin typeface="Trebuchet MS"/>
                <a:cs typeface="Trebuchet MS"/>
              </a:rPr>
              <a:t>т.ч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. 3 для тиражирования НХП</a:t>
            </a:r>
          </a:p>
          <a:p>
            <a:pPr marL="12700" marR="5080"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800" b="1" spc="80" dirty="0">
                <a:solidFill>
                  <a:srgbClr val="3C383B"/>
                </a:solidFill>
                <a:latin typeface="Trebuchet MS"/>
                <a:cs typeface="Trebuchet MS"/>
              </a:rPr>
              <a:t>Сертификация продовольственных товаров</a:t>
            </a: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400" b="1" spc="-60" dirty="0">
                <a:solidFill>
                  <a:srgbClr val="3C383B"/>
                </a:solidFill>
                <a:latin typeface="Trebuchet MS"/>
                <a:cs typeface="Trebuchet MS"/>
              </a:rPr>
              <a:t>35 получателей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lang="ru-RU" sz="2800" b="1" spc="14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2800" b="1" spc="145" dirty="0" smtClean="0">
                <a:solidFill>
                  <a:srgbClr val="3C383B"/>
                </a:solidFill>
                <a:latin typeface="Trebuchet MS"/>
                <a:cs typeface="Trebuchet MS"/>
              </a:rPr>
              <a:t>Тестирование предпринимательским навыкам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24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130 получателей</a:t>
            </a:r>
            <a:endParaRPr lang="ru-RU" sz="3950" dirty="0" smtClean="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482" y="451254"/>
            <a:ext cx="5867400" cy="9878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95"/>
              </a:spcBef>
            </a:pPr>
            <a:endParaRPr lang="ru-RU" sz="2800" b="1" spc="8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800" b="1" spc="80" dirty="0" smtClean="0">
                <a:solidFill>
                  <a:srgbClr val="3C383B"/>
                </a:solidFill>
                <a:latin typeface="Trebuchet MS"/>
                <a:cs typeface="Trebuchet MS"/>
              </a:rPr>
              <a:t>Подготовка</a:t>
            </a:r>
            <a:r>
              <a:rPr lang="ru-RU" sz="28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50" dirty="0">
                <a:solidFill>
                  <a:srgbClr val="3C383B"/>
                </a:solidFill>
                <a:latin typeface="Trebuchet MS"/>
                <a:cs typeface="Trebuchet MS"/>
              </a:rPr>
              <a:t>заявки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225" dirty="0">
                <a:solidFill>
                  <a:srgbClr val="3C383B"/>
                </a:solidFill>
                <a:latin typeface="Trebuchet MS"/>
                <a:cs typeface="Trebuchet MS"/>
              </a:rPr>
              <a:t>на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35" dirty="0">
                <a:solidFill>
                  <a:srgbClr val="3C383B"/>
                </a:solidFill>
                <a:latin typeface="Trebuchet MS"/>
                <a:cs typeface="Trebuchet MS"/>
              </a:rPr>
              <a:t>регистрацию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00" dirty="0">
                <a:solidFill>
                  <a:srgbClr val="3C383B"/>
                </a:solidFill>
                <a:latin typeface="Trebuchet MS"/>
                <a:cs typeface="Trebuchet MS"/>
              </a:rPr>
              <a:t>товарного </a:t>
            </a:r>
            <a:r>
              <a:rPr lang="ru-RU" sz="2800" b="1" spc="-83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65" dirty="0" smtClean="0">
                <a:solidFill>
                  <a:srgbClr val="3C383B"/>
                </a:solidFill>
                <a:latin typeface="Trebuchet MS"/>
                <a:cs typeface="Trebuchet MS"/>
              </a:rPr>
              <a:t>знака</a:t>
            </a: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400" b="1" spc="-60" dirty="0" smtClean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endParaRPr lang="ru-RU" sz="2800" b="1" spc="15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ru-RU" sz="2800" b="1" spc="150" dirty="0">
                <a:solidFill>
                  <a:srgbClr val="3C383B"/>
                </a:solidFill>
                <a:latin typeface="Trebuchet MS"/>
                <a:cs typeface="Trebuchet MS"/>
              </a:rPr>
              <a:t>Обеспечение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участия</a:t>
            </a:r>
            <a:r>
              <a:rPr lang="ru-RU" sz="2800" b="1" spc="-6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-5" dirty="0">
                <a:solidFill>
                  <a:srgbClr val="3C383B"/>
                </a:solidFill>
                <a:latin typeface="Trebuchet MS"/>
                <a:cs typeface="Trebuchet MS"/>
              </a:rPr>
              <a:t>в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20" dirty="0" smtClean="0">
                <a:solidFill>
                  <a:srgbClr val="3C383B"/>
                </a:solidFill>
                <a:latin typeface="Trebuchet MS"/>
                <a:cs typeface="Trebuchet MS"/>
              </a:rPr>
              <a:t>закупках</a:t>
            </a: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ru-RU" sz="2400" b="1" spc="-60" dirty="0" smtClean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70" dirty="0" smtClean="0">
                <a:solidFill>
                  <a:srgbClr val="3C383B"/>
                </a:solidFill>
                <a:latin typeface="Trebuchet MS"/>
                <a:cs typeface="Trebuchet MS"/>
              </a:rPr>
              <a:t>Создание фирменного стиля</a:t>
            </a:r>
            <a:endParaRPr lang="ru-RU" sz="2800" b="1" spc="12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-100" dirty="0" smtClean="0">
                <a:solidFill>
                  <a:srgbClr val="3C383B"/>
                </a:solidFill>
                <a:latin typeface="Trebuchet MS"/>
                <a:cs typeface="Trebuchet MS"/>
              </a:rPr>
              <a:t>10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 smtClean="0">
                <a:solidFill>
                  <a:srgbClr val="3C383B"/>
                </a:solidFill>
                <a:latin typeface="Trebuchet MS"/>
                <a:cs typeface="Trebuchet MS"/>
              </a:rPr>
              <a:t>SEO-продвижение</a:t>
            </a:r>
            <a:r>
              <a:rPr lang="ru-RU" sz="2800" b="1" spc="-9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80" dirty="0" smtClean="0">
                <a:solidFill>
                  <a:srgbClr val="3C383B"/>
                </a:solidFill>
                <a:latin typeface="Trebuchet MS"/>
                <a:cs typeface="Trebuchet MS"/>
              </a:rPr>
              <a:t>сайта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6</a:t>
            </a:r>
            <a:r>
              <a:rPr lang="ru-RU" sz="2400" b="1" spc="-75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Создание </a:t>
            </a:r>
            <a:r>
              <a:rPr lang="ru-RU" sz="2800" b="1" spc="60" dirty="0" err="1">
                <a:solidFill>
                  <a:srgbClr val="3C383B"/>
                </a:solidFill>
                <a:latin typeface="Trebuchet MS"/>
                <a:cs typeface="Trebuchet MS"/>
              </a:rPr>
              <a:t>фотоконтента</a:t>
            </a:r>
            <a:endParaRPr lang="ru-RU" sz="2800" b="1" spc="6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spcBef>
                <a:spcPts val="100"/>
              </a:spcBef>
            </a:pP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60 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Предоставление </a:t>
            </a:r>
            <a:r>
              <a:rPr lang="ru-RU" sz="2800" b="1" spc="60" dirty="0" smtClean="0">
                <a:solidFill>
                  <a:srgbClr val="3C383B"/>
                </a:solidFill>
                <a:latin typeface="Trebuchet MS"/>
                <a:cs typeface="Trebuchet MS"/>
              </a:rPr>
              <a:t>ЭЦП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127 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Обучающие программы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933180" y="141139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49319" y="1442434"/>
            <a:ext cx="6284889" cy="8715778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3186" y="0"/>
            <a:ext cx="12279626" cy="144077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Консультационные услуги </a:t>
            </a:r>
            <a:r>
              <a:rPr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по</a:t>
            </a: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вопросам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п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равового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обеспечения</a:t>
            </a:r>
            <a:r>
              <a:rPr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деятельности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5"/>
            <a:ext cx="9126220" cy="79908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22250" indent="-342900">
              <a:lnSpc>
                <a:spcPct val="1488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Юридическая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консультация (рекомендация в области права по  заданному вопросу);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гражданско- правового договора;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Разработка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и экспертиза правовой документации (в том числе</a:t>
            </a:r>
          </a:p>
          <a:p>
            <a:pPr marL="355600" marR="5080" indent="-342900">
              <a:lnSpc>
                <a:spcPct val="148800"/>
              </a:lnSpc>
              <a:buFont typeface="Arial" panose="020B0604020202020204" pitchFamily="34" charset="0"/>
              <a:buChar char="•"/>
            </a:pP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 и экспертиза договоров, соглашений, учредительных  документов, должностных регламентов и инструкций);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Создание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ООО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(1 учредитель)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, ИП;</a:t>
            </a:r>
          </a:p>
          <a:p>
            <a:pPr marL="355600" marR="269875" indent="-342900">
              <a:lnSpc>
                <a:spcPct val="148800"/>
              </a:lnSpc>
              <a:spcBef>
                <a:spcPts val="79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направляемых в суд документов (исков, отзывов и  иных процессуальных документов);</a:t>
            </a:r>
          </a:p>
          <a:p>
            <a:pPr marL="355600" marR="44132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Представительство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 суде (обеспечение представительства в  судах общей юрисдикции, арбитражном и третейском судах);</a:t>
            </a:r>
          </a:p>
          <a:p>
            <a:pPr marL="355600" marR="95313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заявления о включении в реестр требований  кредиторов.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958938" y="257049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84925" y="1223494"/>
            <a:ext cx="6168980" cy="860308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09094" y="0"/>
            <a:ext cx="11918950" cy="144077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Консультационные услуги по вопросам  финансового планирования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6"/>
            <a:ext cx="9136380" cy="670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372360" indent="-342900">
              <a:lnSpc>
                <a:spcPct val="1488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Разбор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кейсов по выбору оптимальной системы  налогообложения: УСН 6%, ПАТЕНТ;</a:t>
            </a:r>
          </a:p>
          <a:p>
            <a:pPr marL="355600" marR="21526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Выбор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регистрации бизнеса в виде самозанятого физ. лица или  самозанятого ИП;</a:t>
            </a:r>
          </a:p>
          <a:p>
            <a:pPr marL="355600" marR="5080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Применение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онлайн-кассы, патент (по каким видам деятельности  на патенте можно не применять онлайн-кассу);</a:t>
            </a:r>
          </a:p>
          <a:p>
            <a:pPr marL="355600" marR="688975" indent="-342900">
              <a:lnSpc>
                <a:spcPct val="148800"/>
              </a:lnSpc>
              <a:spcBef>
                <a:spcPts val="122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Учет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на ОСНО (оптимизация налога НДС, налога на прибыль  (поиск поставщиков с режимом ОСНО для оптимизации  налогообложения);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Оформление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сотрудников;</a:t>
            </a:r>
          </a:p>
          <a:p>
            <a:pPr marL="355600" marR="21653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Вопрос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 возможности совмещения ПСН и УСН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778634" y="179776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6"/>
          <p:cNvSpPr txBox="1"/>
          <p:nvPr/>
        </p:nvSpPr>
        <p:spPr bwMode="auto">
          <a:xfrm>
            <a:off x="393408" y="0"/>
            <a:ext cx="8286952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Выход на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маркетплейсы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282534" y="925968"/>
            <a:ext cx="809115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создание интернет-магазина на электронной торговой площадке или продвижение уже действующего магазина 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307007" y="1981970"/>
            <a:ext cx="9531316" cy="8305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Диагностика готовности предпринимателей к выходу на ЭТП;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Разработка маркетинговой стратегии продаж на маркеплейсе;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Размещение на маркеплейс (одна площадка на выбор);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Создание фотоконтента на маркеплейсе;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Обучение работе в личном кабинете;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Индивидуальное кураторство в период оказания услуги.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Получатели услуги в 2022г.: ИП Бабурова Наталья Ивановна (реализация товаров НХП)-Атяшевский район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ИП Тютин Сергей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Дмитриевич (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Урусовские валенки)-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Ардатовский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район</a:t>
            </a:r>
            <a:endParaRPr lang="ru-RU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ИП </a:t>
            </a:r>
            <a:r>
              <a:rPr lang="ru-RU" sz="2400" b="1" dirty="0" err="1">
                <a:solidFill>
                  <a:srgbClr val="C00000"/>
                </a:solidFill>
                <a:cs typeface="Times New Roman"/>
              </a:rPr>
              <a:t>Жочкина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 Людмила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Николаевна (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производство печей)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Ардатовский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район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Стоимость на 1 получателя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в 2023 г.  65 -90 тыс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 руб.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Общий бюджет: 2 960 тыс. руб. </a:t>
            </a:r>
            <a:endParaRPr lang="ru-RU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 100%</a:t>
            </a:r>
            <a:endParaRPr sz="2400" b="1" dirty="0">
              <a:solidFill>
                <a:srgbClr val="C00000"/>
              </a:solidFill>
              <a:cs typeface="Times New Roman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CD93D38-1A46-CDBD-1E87-358182943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5900" y="332798"/>
            <a:ext cx="3441007" cy="4588011"/>
          </a:xfrm>
          <a:prstGeom prst="rect">
            <a:avLst/>
          </a:prstGeom>
        </p:spPr>
      </p:pic>
      <p:sp>
        <p:nvSpPr>
          <p:cNvPr id="3" name="AutoShape 4" descr="Печь для бани &quot;Тепловоз №2 Эконом 60л.&quot; #1">
            <a:extLst>
              <a:ext uri="{FF2B5EF4-FFF2-40B4-BE49-F238E27FC236}">
                <a16:creationId xmlns:a16="http://schemas.microsoft.com/office/drawing/2014/main" xmlns="" id="{B9369D8B-C59D-53D6-72A4-739E7475DA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39200" y="48387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5" name="AutoShape 6" descr="Печь для бани &quot;Тепловоз №2 Эконом 60л.&quot; #1">
            <a:extLst>
              <a:ext uri="{FF2B5EF4-FFF2-40B4-BE49-F238E27FC236}">
                <a16:creationId xmlns:a16="http://schemas.microsoft.com/office/drawing/2014/main" xmlns="" id="{47370B49-DF8F-7AE7-A5C1-8379C1E389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44000" y="51435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8" name="AutoShape 8" descr="Печь для бани &quot;Тепловоз №2 Эконом 60л.&quot; #1">
            <a:extLst>
              <a:ext uri="{FF2B5EF4-FFF2-40B4-BE49-F238E27FC236}">
                <a16:creationId xmlns:a16="http://schemas.microsoft.com/office/drawing/2014/main" xmlns="" id="{E7B25BAC-804E-8D0E-2254-90829E7978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448800" y="54483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9" name="AutoShape 10" descr="Печь для бани &quot;Тепловоз Эконом №1 80л.&quot; #1">
            <a:extLst>
              <a:ext uri="{FF2B5EF4-FFF2-40B4-BE49-F238E27FC236}">
                <a16:creationId xmlns:a16="http://schemas.microsoft.com/office/drawing/2014/main" xmlns="" id="{7AC041AE-DBB0-F182-4BA0-582C02A7DF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53600" y="57531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10" name="AutoShape 12" descr="Печь для бани &quot;Тепловоз Эконом №1 80л.&quot; #1">
            <a:extLst>
              <a:ext uri="{FF2B5EF4-FFF2-40B4-BE49-F238E27FC236}">
                <a16:creationId xmlns:a16="http://schemas.microsoft.com/office/drawing/2014/main" xmlns="" id="{826DFB97-ED9C-538F-2E72-125ABBCF8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058400" y="60579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BFE5F09-611B-414A-F33E-F3DD9C11B8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9899" y="369206"/>
            <a:ext cx="3405438" cy="454058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0368992C-05C9-A0FF-D997-693981221B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783" y="5012818"/>
            <a:ext cx="3588912" cy="478521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4E6F81A2-FB4E-2DB5-EF27-4F72029C9D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581" y="4993246"/>
            <a:ext cx="3576800" cy="478181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object 5"/>
          <p:cNvPicPr/>
          <p:nvPr/>
        </p:nvPicPr>
        <p:blipFill>
          <a:blip r:embed="rId2"/>
          <a:stretch/>
        </p:blipFill>
        <p:spPr bwMode="auto">
          <a:xfrm>
            <a:off x="412400" y="2315007"/>
            <a:ext cx="8248071" cy="123816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/>
          <a:stretch/>
        </p:blipFill>
        <p:spPr bwMode="auto">
          <a:xfrm>
            <a:off x="451036" y="3606120"/>
            <a:ext cx="8248071" cy="95243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/>
          <a:stretch/>
        </p:blipFill>
        <p:spPr bwMode="auto">
          <a:xfrm>
            <a:off x="463915" y="4817569"/>
            <a:ext cx="8248071" cy="95243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/>
          <a:stretch/>
        </p:blipFill>
        <p:spPr bwMode="auto">
          <a:xfrm>
            <a:off x="438156" y="6029012"/>
            <a:ext cx="8248071" cy="1523893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 bwMode="auto">
          <a:xfrm>
            <a:off x="8847786" y="3232596"/>
            <a:ext cx="9011103" cy="5507511"/>
            <a:chOff x="12784951" y="7025958"/>
            <a:chExt cx="6876415" cy="3899535"/>
          </a:xfrm>
        </p:grpSpPr>
        <p:pic>
          <p:nvPicPr>
            <p:cNvPr id="16" name="object 16"/>
            <p:cNvPicPr/>
            <p:nvPr/>
          </p:nvPicPr>
          <p:blipFill>
            <a:blip r:embed="rId6"/>
            <a:stretch/>
          </p:blipFill>
          <p:spPr bwMode="auto">
            <a:xfrm>
              <a:off x="12784951" y="7025958"/>
              <a:ext cx="6876293" cy="38992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/>
            <a:stretch/>
          </p:blipFill>
          <p:spPr bwMode="auto">
            <a:xfrm>
              <a:off x="12868718" y="7067841"/>
              <a:ext cx="6708759" cy="3731666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 bwMode="auto">
            <a:xfrm>
              <a:off x="13019499" y="10655787"/>
              <a:ext cx="1292225" cy="139700"/>
            </a:xfrm>
            <a:custGeom>
              <a:avLst/>
              <a:gdLst/>
              <a:ahLst/>
              <a:cxnLst/>
              <a:rect l="l" t="t" r="r" b="b"/>
              <a:pathLst>
                <a:path w="1292225" h="139700" extrusionOk="0">
                  <a:moveTo>
                    <a:pt x="1292054" y="0"/>
                  </a:moveTo>
                  <a:lnTo>
                    <a:pt x="0" y="0"/>
                  </a:lnTo>
                  <a:lnTo>
                    <a:pt x="0" y="139144"/>
                  </a:lnTo>
                  <a:lnTo>
                    <a:pt x="1292054" y="139144"/>
                  </a:lnTo>
                  <a:lnTo>
                    <a:pt x="12920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637"/>
            </a:p>
          </p:txBody>
        </p:sp>
      </p:grpSp>
      <p:pic>
        <p:nvPicPr>
          <p:cNvPr id="23" name="object 23"/>
          <p:cNvPicPr/>
          <p:nvPr/>
        </p:nvPicPr>
        <p:blipFill>
          <a:blip r:embed="rId8"/>
          <a:stretch/>
        </p:blipFill>
        <p:spPr bwMode="auto">
          <a:xfrm>
            <a:off x="9156879" y="1004552"/>
            <a:ext cx="8319752" cy="225380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9"/>
          <a:stretch/>
        </p:blipFill>
        <p:spPr bwMode="auto">
          <a:xfrm>
            <a:off x="501978" y="1040929"/>
            <a:ext cx="7934783" cy="263258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/>
          <a:stretch/>
        </p:blipFill>
        <p:spPr bwMode="auto">
          <a:xfrm>
            <a:off x="515347" y="1540342"/>
            <a:ext cx="4198964" cy="257373"/>
          </a:xfrm>
          <a:prstGeom prst="rect">
            <a:avLst/>
          </a:prstGeom>
        </p:spPr>
      </p:pic>
      <p:sp>
        <p:nvSpPr>
          <p:cNvPr id="26" name="object 6"/>
          <p:cNvSpPr txBox="1"/>
          <p:nvPr/>
        </p:nvSpPr>
        <p:spPr bwMode="auto">
          <a:xfrm>
            <a:off x="393407" y="0"/>
            <a:ext cx="14043809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Выход на </a:t>
            </a:r>
            <a:r>
              <a:rPr lang="ru-RU"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маркетплейсы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мастеров НХП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1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530695" y="8127037"/>
            <a:ext cx="6228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12"/>
              </a:rPr>
              <a:t>https://www.wildberries.ru/brands/tengushevskaya-semitsvetka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406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 bwMode="auto">
          <a:xfrm>
            <a:off x="520415" y="0"/>
            <a:ext cx="8507675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ea typeface="+mj-ea"/>
                <a:cs typeface="Verdana"/>
              </a:rPr>
              <a:t>Ярмарки для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ea typeface="+mj-ea"/>
                <a:cs typeface="Verdana"/>
              </a:rPr>
              <a:t>самозанятых</a:t>
            </a:r>
            <a:endParaRPr sz="4600" b="1" spc="-409" dirty="0">
              <a:solidFill>
                <a:srgbClr val="3C383B"/>
              </a:solidFill>
              <a:latin typeface="Verdana"/>
              <a:ea typeface="+mj-ea"/>
              <a:cs typeface="Verdana"/>
            </a:endParaRP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507536" y="8115204"/>
            <a:ext cx="748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endParaRPr sz="2400" b="1" dirty="0">
              <a:solidFill>
                <a:schemeClr val="tx1">
                  <a:lumMod val="75000"/>
                  <a:lumOff val="25000"/>
                </a:schemeClr>
              </a:solidFill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 bwMode="auto">
          <a:xfrm>
            <a:off x="494657" y="1256855"/>
            <a:ext cx="7196304" cy="4375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latin typeface="Calibri"/>
                <a:ea typeface="Calibri"/>
              </a:rPr>
              <a:t>возможность познакомить покупателей со своей </a:t>
            </a:r>
            <a:r>
              <a:rPr lang="ru-RU" sz="2400" dirty="0" smtClean="0">
                <a:latin typeface="Calibri"/>
                <a:ea typeface="Calibri"/>
              </a:rPr>
              <a:t>продукцией</a:t>
            </a:r>
          </a:p>
          <a:p>
            <a:pPr algn="just"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800" b="1" dirty="0">
                <a:solidFill>
                  <a:srgbClr val="C00000"/>
                </a:solidFill>
              </a:rPr>
              <a:t>Что включает:</a:t>
            </a:r>
            <a:endParaRPr lang="ru-RU" sz="4000" dirty="0"/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Торговое место в торговом центре;</a:t>
            </a:r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большого трафика клиентов;</a:t>
            </a:r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Визитка для продавцов на ярмарке размера А4</a:t>
            </a:r>
          </a:p>
          <a:p>
            <a:pPr algn="just">
              <a:defRPr/>
            </a:pPr>
            <a:endParaRPr lang="ru-RU" sz="4600" b="1" spc="-409" dirty="0">
              <a:solidFill>
                <a:srgbClr val="3C383B"/>
              </a:solidFill>
              <a:latin typeface="Verdana"/>
              <a:ea typeface="+mj-ea"/>
              <a:cs typeface="Verdana"/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652843" y="5063502"/>
            <a:ext cx="6899120" cy="366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 : Буров Олег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Владимирович (бондарное производство) -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Большеберезниковский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Перфильева Марина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Юрьевна (козий 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сыр,пастила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)-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Теньгушевский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В 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2022 году более 61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самозанятых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 стали ее участниками и смогли презентовать и реализовать собственные товары и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услуги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E77A934-BAFA-B921-A653-71BA59DB55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325" y="1414070"/>
            <a:ext cx="4886122" cy="337636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0BD69A8-E551-AFE5-DEED-D5D4CB0371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564" y="5143501"/>
            <a:ext cx="4791884" cy="31746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21DFDE4-753B-8D4C-2832-CD4C3A8615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0458" y="5143501"/>
            <a:ext cx="4648520" cy="31746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A66242A-3FF4-3EF1-C556-2EF7858776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480" y="1414062"/>
            <a:ext cx="4315984" cy="3376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07" y="0"/>
            <a:ext cx="15773400" cy="611411"/>
          </a:xfrm>
        </p:spPr>
        <p:txBody>
          <a:bodyPr>
            <a:normAutofit fontScale="90000"/>
          </a:bodyPr>
          <a:lstStyle/>
          <a:p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Сертификация продовольственных товаров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5329" y="1296006"/>
            <a:ext cx="8685190" cy="53881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latin typeface="Calibri"/>
                <a:ea typeface="Calibri"/>
              </a:rPr>
              <a:t>получение сертификата/декларации на </a:t>
            </a:r>
            <a:r>
              <a:rPr lang="ru-RU" sz="2400" dirty="0" smtClean="0">
                <a:latin typeface="Calibri"/>
                <a:ea typeface="Calibri"/>
              </a:rPr>
              <a:t>реализуемую </a:t>
            </a:r>
            <a:r>
              <a:rPr lang="ru-RU" sz="2400" dirty="0">
                <a:latin typeface="Calibri"/>
                <a:ea typeface="Calibri"/>
              </a:rPr>
              <a:t>продукцию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включает: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сертификацию (декларирование) продовольственной продукции (до трех товаров)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проведение товароведческой экспертизы продовольственной продукции на соответствие ГОСТ и ли ТУ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испытания продовольственной продукции (для оценки соответствия, производственного контроля и т.д.);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разработка документированных процедур на основе принципов ХАССП;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добровольную сертификацию продукции;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747" y="1177344"/>
            <a:ext cx="7810703" cy="5571186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933180" y="6818895"/>
            <a:ext cx="16350267" cy="3262043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5900" b="1" dirty="0">
                <a:solidFill>
                  <a:srgbClr val="C00000"/>
                </a:solidFill>
              </a:rPr>
              <a:t>Перечень продуктов питания, подлежащих сертификации/декларированию по выбору получателя услуг, входят: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1. Охлажденное мясо: свинины, говядины,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курбройлеров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, индейки, кролика, перепелок, гуся 2.  Полуфабрикаты мясные 3.  Изделия колбасные 4.  Консервы 5.  Картофель 6.  Сыр 7.  Масло сливочное 8.  Кисломолочная продукция 9.  Яйцо 10.  Зерно 11.  Молоко 12. 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Иванчай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13.  Грибы (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вешенки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 14.  Садовая ягода 15. 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Клариевый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сом 16.  Рыба прудовая</a:t>
            </a:r>
          </a:p>
          <a:p>
            <a:pPr marL="0" indent="0">
              <a:spcAft>
                <a:spcPts val="1600"/>
              </a:spcAft>
              <a:buNone/>
              <a:defRPr/>
            </a:pPr>
            <a:r>
              <a:rPr lang="ru-RU" sz="5100" b="1" dirty="0">
                <a:solidFill>
                  <a:srgbClr val="C00000"/>
                </a:solidFill>
                <a:cs typeface="Times New Roman"/>
              </a:rPr>
              <a:t>Стоимость на 1 получателя в 2023 г.  60 тыс. руб. Общий бюджет: 2 100 тыс. руб. </a:t>
            </a:r>
          </a:p>
          <a:p>
            <a:pPr marL="0" indent="0">
              <a:spcAft>
                <a:spcPts val="1600"/>
              </a:spcAft>
              <a:buNone/>
              <a:defRPr/>
            </a:pPr>
            <a:r>
              <a:rPr lang="ru-RU" sz="5100" b="1" dirty="0">
                <a:solidFill>
                  <a:srgbClr val="C00000"/>
                </a:solidFill>
                <a:cs typeface="Times New Roman"/>
              </a:rPr>
              <a:t>Субсидируется  100%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87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D0CD33-7D54-EE08-6AEF-ACB1E5113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22" y="206049"/>
            <a:ext cx="9819762" cy="738664"/>
          </a:xfrm>
        </p:spPr>
        <p:txBody>
          <a:bodyPr>
            <a:normAutofit fontScale="90000"/>
          </a:bodyPr>
          <a:lstStyle/>
          <a:p>
            <a:r>
              <a:rPr lang="ru-RU" sz="5100" b="1" spc="-409" dirty="0">
                <a:solidFill>
                  <a:srgbClr val="3C383B"/>
                </a:solidFill>
                <a:latin typeface="Verdana"/>
                <a:cs typeface="Verdana"/>
              </a:rPr>
              <a:t>Регистрация товарного  знака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B7674FD-CB25-9EF9-18F4-14ABB3839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852" y="1409702"/>
            <a:ext cx="7759142" cy="8352484"/>
          </a:xfrm>
        </p:spPr>
        <p:txBody>
          <a:bodyPr>
            <a:normAutofit fontScale="47500" lnSpcReduction="20000"/>
          </a:bodyPr>
          <a:lstStyle/>
          <a:p>
            <a:pPr marL="0" marR="5080" indent="0" algn="just">
              <a:lnSpc>
                <a:spcPct val="115399"/>
              </a:lnSpc>
              <a:spcBef>
                <a:spcPts val="100"/>
              </a:spcBef>
              <a:buNone/>
            </a:pPr>
            <a:r>
              <a:rPr lang="ru-RU" sz="51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проведение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экспертизы заявленного обозначения на возможность регистрации в качестве товарного знака, формирование и подача заявки на регистрацию товарного знака</a:t>
            </a:r>
          </a:p>
          <a:p>
            <a:pPr marL="12700" marR="5080">
              <a:lnSpc>
                <a:spcPct val="115399"/>
              </a:lnSpc>
              <a:spcBef>
                <a:spcPts val="100"/>
              </a:spcBef>
            </a:pPr>
            <a:endParaRPr lang="ru-RU" sz="3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5100" b="1" dirty="0">
                <a:solidFill>
                  <a:srgbClr val="C00000"/>
                </a:solidFill>
                <a:latin typeface="Calibri"/>
                <a:ea typeface="Calibri"/>
              </a:rPr>
              <a:t>Что включает: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проверка на возможность регистрации обозначения в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качестве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товарного знака по реестрам Роспатента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не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менее 5 классов МКТУ;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проведение формальной экспертизы обозначения в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качестве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товарного знака не менее 5 классов МКТУ;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подготовка заявки на регистрацию товарного знака;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оплата гос. пошлины.</a:t>
            </a: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endParaRPr lang="ru-RU" sz="5900" b="1" dirty="0" smtClean="0">
              <a:solidFill>
                <a:srgbClr val="C00000"/>
              </a:solidFill>
              <a:cs typeface="Times New Roman"/>
            </a:endParaRP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Стоимость на 1 получателя в 2023 г. 45 тыс.  руб. </a:t>
            </a: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Субсидируется 100%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3074461-A840-008A-8F2A-EA87782F31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6270" y="1560430"/>
            <a:ext cx="9015211" cy="74032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17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95515" y="1765926"/>
            <a:ext cx="8429223" cy="746822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0762" y="0"/>
            <a:ext cx="10414635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Обеспечение участия в закупках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656" y="1718868"/>
            <a:ext cx="8180768" cy="47187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399"/>
              </a:lnSpc>
              <a:spcBef>
                <a:spcPts val="100"/>
              </a:spcBef>
            </a:pPr>
            <a:r>
              <a:rPr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бесплатная поддержка при участии в государственных и коммерческих торгах ( в т.ч. по 44-ФЗ и 223-ФЗ)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</a:p>
          <a:p>
            <a:pPr marL="367030" indent="-342900" algn="just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Поиск выгодных для заказчика закупок на официальных торговых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площадках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Консультационное и правовое сопровождение заказчика на этапах подготовки и подачи заявки на участие в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закупках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Сопровождение заказчика при подписании контракта по итогам закупки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5004" y="7471510"/>
            <a:ext cx="8390207" cy="11274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Стоимость на 1 получателя в 2023 г. 45 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494857" y="2660191"/>
            <a:ext cx="10117334" cy="674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анализ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сайтов субъекта МСП и его конкурентов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составление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семантического ядра до 100 запросов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кластеризация запросов и распределение по страницам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оптимизация посадочных страниц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техническая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оптимизация сайта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сайта в каталогах 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сайта в Яндекс Бизнес и Google Мой бизнес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установка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Яндекс Метрики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рекомендации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 улучшению коммерческих факторов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66 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18162" y="0"/>
            <a:ext cx="10390243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SEO-продвижение сайта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43342" y="899733"/>
            <a:ext cx="90355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оптимизация под поисковые системы, сайт получит большую вероятность попасть в ТОП-10 выдачи поисковых систем, а значит увеличиться  количество пользователей сайта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29A28D1-486E-6731-7E3E-CE9C53B82B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69" t="10537" r="21684" b="61113"/>
          <a:stretch/>
        </p:blipFill>
        <p:spPr bwMode="auto">
          <a:xfrm>
            <a:off x="10293781" y="1513972"/>
            <a:ext cx="7228766" cy="22852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30F0F98-59A0-FD60-0EA5-6700548433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58" t="16558" r="23800" b="43553"/>
          <a:stretch/>
        </p:blipFill>
        <p:spPr bwMode="auto">
          <a:xfrm>
            <a:off x="10263400" y="4117450"/>
            <a:ext cx="7290504" cy="32110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6A65F78-3AE3-E006-E6BF-6C7AC6BD0F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23" t="33868" r="26764" b="43803"/>
          <a:stretch/>
        </p:blipFill>
        <p:spPr bwMode="auto">
          <a:xfrm>
            <a:off x="10257417" y="7586218"/>
            <a:ext cx="7335123" cy="20464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0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528714" y="2697521"/>
            <a:ext cx="7053634" cy="2375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ea typeface="Calibri"/>
                <a:cs typeface="Times New Roman"/>
              </a:rPr>
              <a:t>Профессиональные фотографии вашей продукции, работ или услуг;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ea typeface="Calibri"/>
                <a:cs typeface="Times New Roman"/>
              </a:rPr>
              <a:t>До 15 материалов с профессиональной обработкой.</a:t>
            </a:r>
            <a:endParaRPr sz="3600" dirty="0"/>
          </a:p>
        </p:txBody>
      </p:sp>
      <p:sp>
        <p:nvSpPr>
          <p:cNvPr id="4" name="object 6"/>
          <p:cNvSpPr txBox="1"/>
          <p:nvPr/>
        </p:nvSpPr>
        <p:spPr bwMode="auto">
          <a:xfrm>
            <a:off x="534473" y="0"/>
            <a:ext cx="9073166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Создание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фотоконтента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26" name="TextBox 25"/>
          <p:cNvSpPr txBox="1"/>
          <p:nvPr/>
        </p:nvSpPr>
        <p:spPr bwMode="auto">
          <a:xfrm>
            <a:off x="532203" y="1216116"/>
            <a:ext cx="77414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материал для продвижения своей продукции/ услуг в социальных сетях и сети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Internet</a:t>
            </a:r>
            <a:endParaRPr sz="3600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634177" y="6251158"/>
            <a:ext cx="8064896" cy="2888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Получатель: </a:t>
            </a:r>
            <a:endParaRPr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ИП Богоявленская Оксана Игоревна –Атяшевский район</a:t>
            </a:r>
            <a:endParaRPr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(производство хлебобулочных изделий)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-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5 тыс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. руб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Субсидирование 100%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F1771CD-C5C8-051B-A2F7-FDB0C55238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431" y="695458"/>
            <a:ext cx="6732165" cy="44881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CBC0EEB-C156-9F83-F018-D38076BBF9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8636" y="5331987"/>
            <a:ext cx="6739961" cy="44933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51407" y="-83099"/>
            <a:ext cx="11322913" cy="13011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Предоставление электронной цифровой подписи 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00199" y="1630264"/>
            <a:ext cx="7467600" cy="454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использование ЭЦП в разных сферах - сдача электронной отчетности, участие в торгах, ЭДО и госуслуги. 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Что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Предоставление носителя электронной подписи(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Рутокен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Установка и настройка электронной подписи на ПК;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Заполнение заявки на выпуск электронной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подписи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1" name="object 6"/>
          <p:cNvSpPr txBox="1"/>
          <p:nvPr/>
        </p:nvSpPr>
        <p:spPr bwMode="auto">
          <a:xfrm>
            <a:off x="573199" y="7442632"/>
            <a:ext cx="9547450" cy="1718356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  <a:t>Стоимость на 1 получателя в 2023 г. 5 тыс. руб.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  <a:t>Субсидируется 100%</a:t>
            </a:r>
            <a:b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</a:br>
            <a:endParaRPr lang="ru-RU" sz="2400" b="1" dirty="0">
              <a:solidFill>
                <a:srgbClr val="C00000"/>
              </a:solidFill>
              <a:latin typeface="+mn-lt"/>
              <a:ea typeface="+mn-ea"/>
              <a:cs typeface="Times New Roman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30BFCFF8-3454-0089-778D-3D685F1C8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738" y="1564316"/>
            <a:ext cx="8124256" cy="745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6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572131" y="2889761"/>
            <a:ext cx="9207972" cy="6711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Консультация, где выявляются потребности для разработки уникального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образа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Подбор фирменного цвета и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шрифта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Подбор стилеобразующей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графики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Разработка макетов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брендированной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продукции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Гайд-лайн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en-US" sz="2400" b="1" dirty="0">
                <a:solidFill>
                  <a:srgbClr val="C00000"/>
                </a:solidFill>
                <a:cs typeface="Times New Roman"/>
              </a:rPr>
              <a:t>40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 тыс.  руб. 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</a:p>
          <a:p>
            <a:pPr>
              <a:spcAft>
                <a:spcPts val="1600"/>
              </a:spcAft>
              <a:defRPr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18163" y="0"/>
            <a:ext cx="9746300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 defTabSz="1371600">
              <a:lnSpc>
                <a:spcPct val="90000"/>
              </a:lnSpc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Создание фирменного стиля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56221" y="1080238"/>
            <a:ext cx="90621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узнаваемость продукции, возможность выделиться на фоне конкурентов и привлечь Ваших клиентов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rcRect l="35305" t="33721" r="5831" b="37316"/>
          <a:stretch/>
        </p:blipFill>
        <p:spPr bwMode="auto">
          <a:xfrm>
            <a:off x="10815982" y="655217"/>
            <a:ext cx="6050756" cy="178449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E718263B-EEC5-6CF1-5E7D-299A3C315E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67" t="22830" r="34830" b="35273"/>
          <a:stretch/>
        </p:blipFill>
        <p:spPr bwMode="auto">
          <a:xfrm>
            <a:off x="9999045" y="4763546"/>
            <a:ext cx="3911662" cy="28803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82CC8CB-8113-5F8A-6656-061C0E0CD7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438" t="27346" r="36877" b="35916"/>
          <a:stretch/>
        </p:blipFill>
        <p:spPr bwMode="auto">
          <a:xfrm>
            <a:off x="9999044" y="2439711"/>
            <a:ext cx="3753468" cy="27037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BF070B4-A108-7840-ECC6-5BFE237A28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480" t="26091" r="32267" b="48319"/>
          <a:stretch/>
        </p:blipFill>
        <p:spPr bwMode="auto">
          <a:xfrm>
            <a:off x="8879439" y="7263912"/>
            <a:ext cx="6102314" cy="2357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E2897D1-EC2F-98D7-17E4-96862BF67AF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611" t="5802" r="7108" b="6969"/>
          <a:stretch/>
        </p:blipFill>
        <p:spPr bwMode="auto">
          <a:xfrm>
            <a:off x="13841360" y="5773417"/>
            <a:ext cx="3519700" cy="389424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88CB0A6-0180-F023-816E-E51A230A168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290" t="19318" r="33114" b="26995"/>
          <a:stretch/>
        </p:blipFill>
        <p:spPr bwMode="auto">
          <a:xfrm>
            <a:off x="13607591" y="2057038"/>
            <a:ext cx="3753470" cy="34772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649404" y="2786731"/>
            <a:ext cx="8185503" cy="6945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67030" indent="-342900"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Информацию об объёмах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производства</a:t>
            </a:r>
          </a:p>
          <a:p>
            <a:pPr marL="367030" indent="-342900"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Виды производимой продукции/оказываемых услуг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spcBef>
                <a:spcPts val="17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Преимущества продукции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spcBef>
                <a:spcPts val="17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Создание презентационного материала</a:t>
            </a: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10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56798" y="0"/>
            <a:ext cx="13429657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Подготовка презентационного материала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597889" y="1312058"/>
            <a:ext cx="77862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возможность выгодно презентовать свой бизнес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EEF686C1-A404-1CE3-0700-E8E669B67F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88" t="16075" r="1964" b="9401"/>
          <a:stretch/>
        </p:blipFill>
        <p:spPr>
          <a:xfrm>
            <a:off x="8990423" y="5250060"/>
            <a:ext cx="8215752" cy="47537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6A976A58-2143-9276-B444-4D4FF4D9F1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225" t="16074" r="8264" b="12474"/>
          <a:stretch/>
        </p:blipFill>
        <p:spPr>
          <a:xfrm>
            <a:off x="8976090" y="753191"/>
            <a:ext cx="8317994" cy="45915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448674" y="1911337"/>
            <a:ext cx="8128656" cy="5822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Консультация, с целью выявления потребностей в создании контента для упаковки и продвижения в социальной сети «ВКонтакте»;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Анализ конкурентов в социальной сети; 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Разработка стратегии ведения социальной сети 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Упаковка социальной сети;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Создание контента;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Администрирование  социальной сети;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Аналитика и подготовка отчетности по итогам месяца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</a:rPr>
              <a:t>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  <a:p>
            <a:pPr>
              <a:spcAft>
                <a:spcPts val="1600"/>
              </a:spcAft>
              <a:defRPr/>
            </a:pPr>
            <a:endParaRPr lang="ru-RU" sz="24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444321" y="0"/>
            <a:ext cx="13967138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Упаковка 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и продвижение в социальных сетях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82958" y="1188037"/>
            <a:ext cx="89653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создание , упаковка социальной сети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44322" y="7189934"/>
            <a:ext cx="7553459" cy="3097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Получатель: </a:t>
            </a:r>
            <a:endParaRPr lang="ru-RU"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err="1" smtClean="0">
                <a:solidFill>
                  <a:srgbClr val="C00000"/>
                </a:solidFill>
                <a:ea typeface="Calibri"/>
                <a:cs typeface="Times New Roman"/>
              </a:rPr>
              <a:t>Самозанятая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 Чудаева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Нина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Васильевна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(оформление воздушными шарами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) – </a:t>
            </a:r>
            <a:r>
              <a:rPr lang="ru-RU" sz="2400" b="1" dirty="0" err="1" smtClean="0">
                <a:solidFill>
                  <a:srgbClr val="C00000"/>
                </a:solidFill>
                <a:ea typeface="Calibri"/>
                <a:cs typeface="Times New Roman"/>
              </a:rPr>
              <a:t>Атюрьевский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 район</a:t>
            </a:r>
            <a:endParaRPr lang="ru-RU" sz="3600" dirty="0"/>
          </a:p>
          <a:p>
            <a:pPr marR="10160">
              <a:lnSpc>
                <a:spcPct val="156300"/>
              </a:lnSpc>
              <a:spcBef>
                <a:spcPts val="190"/>
              </a:spcBef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 35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тыс.  руб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</a:t>
            </a:r>
          </a:p>
          <a:p>
            <a:pPr marR="10160">
              <a:lnSpc>
                <a:spcPct val="156300"/>
              </a:lnSpc>
              <a:spcBef>
                <a:spcPts val="190"/>
              </a:spcBef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Субсидируется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100%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D7CA957A-7C0F-D614-C6C1-A570F1E98C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12" t="15054" r="20665" b="48647"/>
          <a:stretch/>
        </p:blipFill>
        <p:spPr bwMode="auto">
          <a:xfrm>
            <a:off x="8933547" y="1474744"/>
            <a:ext cx="8774903" cy="365473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026F9307-1DDD-0A3B-EB3F-7B51D84A36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12" t="14280" r="20665" b="50780"/>
          <a:stretch/>
        </p:blipFill>
        <p:spPr>
          <a:xfrm>
            <a:off x="8999236" y="5557501"/>
            <a:ext cx="8965392" cy="35942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260601" y="-1"/>
            <a:ext cx="7981878" cy="2236510"/>
          </a:xfrm>
          <a:prstGeom prst="rect">
            <a:avLst/>
          </a:prstGeom>
        </p:spPr>
        <p:txBody>
          <a:bodyPr vert="horz" wrap="square" lIns="0" tIns="43180" rIns="0" bIns="0" rtlCol="0" anchor="ctr">
            <a:spAutoFit/>
          </a:bodyPr>
          <a:lstStyle/>
          <a:p>
            <a:pPr marL="12700" marR="617220">
              <a:lnSpc>
                <a:spcPts val="5700"/>
              </a:lnSpc>
              <a:spcBef>
                <a:spcPts val="340"/>
              </a:spcBef>
              <a:defRPr/>
            </a:pPr>
            <a:r>
              <a:rPr lang="ru-RU" spc="-409" dirty="0" smtClean="0"/>
              <a:t>Обучающие программы, тренинги</a:t>
            </a:r>
            <a:r>
              <a:rPr lang="ru-RU" spc="-409" dirty="0"/>
              <a:t>, </a:t>
            </a:r>
            <a:r>
              <a:rPr lang="ru-RU" spc="-409" dirty="0" smtClean="0"/>
              <a:t>семинары, форумы, конференции</a:t>
            </a:r>
            <a:endParaRPr spc="-409" dirty="0"/>
          </a:p>
        </p:txBody>
      </p:sp>
      <p:sp>
        <p:nvSpPr>
          <p:cNvPr id="4" name="object 4"/>
          <p:cNvSpPr txBox="1"/>
          <p:nvPr/>
        </p:nvSpPr>
        <p:spPr bwMode="auto">
          <a:xfrm>
            <a:off x="8107248" y="390975"/>
            <a:ext cx="9717113" cy="88660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sz="2000" b="1" spc="-20" dirty="0" err="1">
                <a:solidFill>
                  <a:srgbClr val="3C383B"/>
                </a:solidFill>
                <a:latin typeface="Tahoma"/>
                <a:cs typeface="Tahoma"/>
              </a:rPr>
              <a:t>Обучающая</a:t>
            </a:r>
            <a:r>
              <a:rPr sz="2000" b="1" spc="-36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000" b="1" spc="10" dirty="0" err="1">
                <a:solidFill>
                  <a:srgbClr val="3C383B"/>
                </a:solidFill>
                <a:latin typeface="Tahoma"/>
                <a:cs typeface="Tahoma"/>
              </a:rPr>
              <a:t>программа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 для </a:t>
            </a: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физических 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лиц, желающих </a:t>
            </a:r>
            <a:endParaRPr lang="ru-RU" sz="2000" b="1" spc="-36" dirty="0" smtClean="0">
              <a:solidFill>
                <a:srgbClr val="3C383B"/>
              </a:solidFill>
              <a:latin typeface="Tahoma"/>
              <a:cs typeface="Tahoma"/>
            </a:endParaRPr>
          </a:p>
          <a:p>
            <a:pPr marL="12700">
              <a:spcBef>
                <a:spcPts val="100"/>
              </a:spcBef>
              <a:defRPr/>
            </a:pP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открыть 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свой </a:t>
            </a: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бизнес</a:t>
            </a:r>
            <a:endParaRPr sz="2000" dirty="0">
              <a:latin typeface="Tahoma"/>
              <a:cs typeface="Tahoma"/>
            </a:endParaRPr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Практические модули и кейсы;</a:t>
            </a:r>
            <a:endParaRPr dirty="0"/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Выезды и стажировки на крупных предприятиях;</a:t>
            </a:r>
            <a:endParaRPr dirty="0"/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Бизнес-встречи с успешными предпринимателями;</a:t>
            </a:r>
          </a:p>
          <a:p>
            <a:pPr marL="73660">
              <a:defRPr/>
            </a:pPr>
            <a:endParaRPr lang="ru-RU" sz="2000" b="1" spc="-30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73660"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кондитеров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Мастер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класс по флористике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Мастер-класс по фотографии </a:t>
            </a:r>
          </a:p>
          <a:p>
            <a:pPr marL="73660">
              <a:defRPr/>
            </a:pPr>
            <a:endParaRPr lang="ru-RU" sz="2000" dirty="0">
              <a:solidFill>
                <a:prstClr val="black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представителей </a:t>
            </a:r>
            <a:r>
              <a:rPr lang="ru-RU" sz="2000" b="1" spc="-30" dirty="0" err="1">
                <a:solidFill>
                  <a:srgbClr val="3C383B"/>
                </a:solidFill>
                <a:latin typeface="Tahoma"/>
                <a:cs typeface="Tahoma"/>
              </a:rPr>
              <a:t>бьюти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-индустрии</a:t>
            </a:r>
          </a:p>
          <a:p>
            <a:pPr marL="73660">
              <a:defRPr/>
            </a:pPr>
            <a:endParaRPr lang="ru-RU" sz="2000" dirty="0"/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Семинар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«Организация пляжного туризма»</a:t>
            </a:r>
          </a:p>
          <a:p>
            <a:pPr marL="73660">
              <a:defRPr/>
            </a:pPr>
            <a:endParaRPr lang="ru-RU" sz="2000" b="1" kern="0" spc="-30" dirty="0">
              <a:solidFill>
                <a:srgbClr val="3C383B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endParaRPr lang="ru-RU" sz="2000" b="1" kern="0" spc="-30" dirty="0">
              <a:solidFill>
                <a:srgbClr val="3C383B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r>
              <a:rPr lang="ru-RU" sz="2000" b="1" spc="-30" dirty="0" err="1" smtClean="0">
                <a:solidFill>
                  <a:srgbClr val="3C383B"/>
                </a:solidFill>
                <a:latin typeface="Tahoma"/>
                <a:cs typeface="Tahoma"/>
              </a:rPr>
              <a:t>Вебинар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"Правила сертификации продукции"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Семинар для рестораторов 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Семинар "Стандарты сервиса в индустрии туризма и 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гостеприимства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 "</a:t>
            </a:r>
            <a:endParaRPr lang="ru-RU" sz="2000" b="1" spc="-30" dirty="0" smtClean="0">
              <a:solidFill>
                <a:srgbClr val="3C383B"/>
              </a:solidFill>
              <a:latin typeface="Tahoma"/>
              <a:cs typeface="Tahoma"/>
            </a:endParaRP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Деловая игра «Строительная корпорация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»</a:t>
            </a:r>
            <a:endParaRPr lang="ru-RU" sz="2000" b="1" spc="-30" dirty="0">
              <a:solidFill>
                <a:srgbClr val="3C383B"/>
              </a:solidFill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 bwMode="auto">
          <a:xfrm>
            <a:off x="476517" y="2442349"/>
            <a:ext cx="7402133" cy="46003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56"/>
              </a:spcBef>
              <a:defRPr/>
            </a:pPr>
            <a:endParaRPr sz="800" dirty="0">
              <a:latin typeface="Lucida Sans Unicode"/>
              <a:cs typeface="Lucida Sans Unicode"/>
            </a:endParaRPr>
          </a:p>
          <a:p>
            <a:pPr marL="12700" marR="1706246">
              <a:lnSpc>
                <a:spcPct val="115399"/>
              </a:lnSpc>
              <a:defRPr/>
            </a:pPr>
            <a:r>
              <a:rPr lang="ru-RU" sz="2000" b="1" spc="-20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 для самозанятых</a:t>
            </a:r>
            <a:endParaRPr sz="2000" dirty="0">
              <a:latin typeface="Tahoma"/>
              <a:cs typeface="Tahoma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Выбор </a:t>
            </a: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 модели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Работа над бизнес-кейсами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Индивидуальная практика по проработке целей, задач и ресурсов собственного бизнеса с обратной связью от сертифицированных наставников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Стратегические мозговые штурмы в мини-группах.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 bwMode="auto">
          <a:xfrm>
            <a:off x="502276" y="6283011"/>
            <a:ext cx="6928834" cy="3290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endParaRPr lang="ru-RU" sz="2000" b="1" spc="-126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12700">
              <a:spcBef>
                <a:spcPts val="100"/>
              </a:spcBef>
              <a:defRPr/>
            </a:pPr>
            <a:r>
              <a:rPr lang="ru-RU" sz="2000" b="1" spc="-126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</a:t>
            </a:r>
            <a:r>
              <a:rPr lang="ru-RU" sz="2000" b="1" spc="-110" dirty="0">
                <a:solidFill>
                  <a:srgbClr val="3C383B"/>
                </a:solidFill>
                <a:latin typeface="Tahoma"/>
                <a:cs typeface="Tahoma"/>
              </a:rPr>
              <a:t> для субъектов МСП «Точки роста»</a:t>
            </a:r>
            <a:endParaRPr sz="2000" dirty="0">
              <a:latin typeface="Tahoma"/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Анализ тренда, поиск точек роста, разработка стратегических </a:t>
            </a: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карт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Индивидуальная практика по проработке целей, задач и ресурсов собственного бизнеса с обратной связью от сертифицированных наставников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Стратегические мозговые штурмы в мини-группах</a:t>
            </a: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.</a:t>
            </a: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 bwMode="auto">
          <a:xfrm flipH="1">
            <a:off x="7856112" y="243718"/>
            <a:ext cx="67335" cy="9222254"/>
          </a:xfrm>
          <a:custGeom>
            <a:avLst/>
            <a:gdLst/>
            <a:ahLst/>
            <a:cxnLst/>
            <a:rect l="l" t="t" r="r" b="b"/>
            <a:pathLst>
              <a:path h="3372485" extrusionOk="0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33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18892" y="0"/>
            <a:ext cx="15695610" cy="1442703"/>
          </a:xfrm>
          <a:prstGeom prst="rect">
            <a:avLst/>
          </a:prstGeom>
        </p:spPr>
        <p:txBody>
          <a:bodyPr vert="horz" wrap="square" lIns="0" tIns="26670" rIns="0" bIns="0" rtlCol="0" anchor="ctr">
            <a:spAutoFit/>
          </a:bodyPr>
          <a:lstStyle/>
          <a:p>
            <a:pPr marL="25400">
              <a:lnSpc>
                <a:spcPct val="100000"/>
              </a:lnSpc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Акселерационная программа «Точки роста» </a:t>
            </a:r>
            <a:b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</a:b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488046" y="1080939"/>
            <a:ext cx="792471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построение дорожной карты развития бизнеса и получение опыта работы с наставниками, перестройка стратегии ведения бизнеса в соответствии с современными трендами и прогнозами, разработка бизнес-модели, обмен опытом с другими участниками.  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64403" y="3409796"/>
            <a:ext cx="801275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отмечают участники, уже прошедшие программу:</a:t>
            </a:r>
            <a:endParaRPr sz="2400" b="1" dirty="0">
              <a:solidFill>
                <a:srgbClr val="C00000"/>
              </a:solidFill>
              <a:latin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увеличение выручки на 30-40% после прохождения обучения по истечении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года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формирование ключевых показателей деятельности и задач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сотрудников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выявление ключевых ограничений, устранение которых позволило поднять прибыль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компании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формирование новых продуктовых и ассортиментных направлений</a:t>
            </a:r>
          </a:p>
          <a:p>
            <a:pPr marL="342900" indent="-342900">
              <a:buFont typeface="Arial"/>
              <a:buChar char="•"/>
              <a:defRPr/>
            </a:pPr>
            <a:endParaRPr sz="20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pic>
        <p:nvPicPr>
          <p:cNvPr id="9" name="Рисунок 8" descr="https://sun9-35.userapi.com/impg/XozIDiHBu0togEfxjuTrxwTFLkdVho9Uen4Sog/t5qDBciFmxU.jpg?size=1280x960&amp;quality=95&amp;sign=c68004ddd0586a2d522be9318aa0e699&amp;type=album"/>
          <p:cNvPicPr/>
          <p:nvPr/>
        </p:nvPicPr>
        <p:blipFill>
          <a:blip r:embed="rId2"/>
          <a:stretch/>
        </p:blipFill>
        <p:spPr bwMode="auto">
          <a:xfrm>
            <a:off x="9144000" y="1687116"/>
            <a:ext cx="8640960" cy="691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E74CDAB-97F3-28E8-C5C9-27786614D771}"/>
              </a:ext>
            </a:extLst>
          </p:cNvPr>
          <p:cNvSpPr txBox="1"/>
          <p:nvPr/>
        </p:nvSpPr>
        <p:spPr>
          <a:xfrm>
            <a:off x="467376" y="6733500"/>
            <a:ext cx="7709440" cy="22885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Получатель: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ООО 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«Партнер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»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ИП </a:t>
            </a:r>
            <a:r>
              <a:rPr lang="ru-RU" sz="2400" b="1" spc="-10" dirty="0" err="1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Ступеньков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 А.А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.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ООО 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«Притяжение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»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405064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0858087" y="1275291"/>
            <a:ext cx="4514540" cy="3026253"/>
          </a:xfrm>
          <a:prstGeom prst="rect">
            <a:avLst/>
          </a:prstGeom>
        </p:spPr>
      </p:pic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461256" y="-83099"/>
            <a:ext cx="13074440" cy="13011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Мастер-классы для кондитеров, для представителей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бьюти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-индустрии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90351" y="1630264"/>
            <a:ext cx="7467600" cy="4320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развитие профессиональных навыков в конкретной сфере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включает:</a:t>
            </a:r>
            <a:endParaRPr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Разбор технологии/регламента;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Необходимый инвентарь;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сырья и расходных материалов;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моделей (бьюти сфера);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Инструктор;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630794" y="1270831"/>
            <a:ext cx="2028526" cy="30415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0856888" y="4538886"/>
            <a:ext cx="6838683" cy="4554482"/>
          </a:xfrm>
          <a:prstGeom prst="rect">
            <a:avLst/>
          </a:prstGeom>
        </p:spPr>
      </p:pic>
      <p:sp>
        <p:nvSpPr>
          <p:cNvPr id="11" name="object 6"/>
          <p:cNvSpPr txBox="1"/>
          <p:nvPr/>
        </p:nvSpPr>
        <p:spPr bwMode="auto">
          <a:xfrm>
            <a:off x="598955" y="6231810"/>
            <a:ext cx="9547450" cy="308417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для кондитеров прошел в 2022 году по приготовлению «Бенто-торта»</a:t>
            </a:r>
            <a:endParaRPr sz="2800" dirty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для представителей бьюти-индустрии прошел в 2022 году по построению архитектуры бровей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10 </a:t>
            </a:r>
            <a:r>
              <a:rPr lang="ru-RU" sz="2400" b="1" spc="-10" dirty="0">
                <a:solidFill>
                  <a:srgbClr val="C00000"/>
                </a:solidFill>
              </a:rPr>
              <a:t>тыс. руб.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628681" y="-41550"/>
            <a:ext cx="9479088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 по фотографии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06261" y="1166624"/>
            <a:ext cx="7467600" cy="5875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развитие профессиональных навыков в сфере фотосьемки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Что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Рекомендации по созданию продающих фото для проектов по видам деятельности;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Техника создания качественных фотографий;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Консультация профессионального фотографа по подбору техники и сопутствующих инструментов для съемки;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Рекомендации по обработке фотографии;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3600" dirty="0"/>
          </a:p>
        </p:txBody>
      </p:sp>
      <p:sp>
        <p:nvSpPr>
          <p:cNvPr id="11" name="object 6"/>
          <p:cNvSpPr txBox="1"/>
          <p:nvPr/>
        </p:nvSpPr>
        <p:spPr bwMode="auto">
          <a:xfrm>
            <a:off x="650472" y="6875961"/>
            <a:ext cx="8274587" cy="2345514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 smtClean="0">
                <a:solidFill>
                  <a:srgbClr val="C00000"/>
                </a:solidFill>
              </a:rPr>
              <a:t>Мастер-класс по фотографии для </a:t>
            </a:r>
            <a:r>
              <a:rPr lang="ru-RU" sz="2400" b="1" spc="-10" dirty="0" err="1" smtClean="0">
                <a:solidFill>
                  <a:srgbClr val="C00000"/>
                </a:solidFill>
              </a:rPr>
              <a:t>самозанятых</a:t>
            </a:r>
            <a:r>
              <a:rPr lang="ru-RU" sz="2400" b="1" spc="-10" dirty="0" smtClean="0">
                <a:solidFill>
                  <a:srgbClr val="C00000"/>
                </a:solidFill>
              </a:rPr>
              <a:t> 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 smtClean="0">
                <a:solidFill>
                  <a:srgbClr val="C00000"/>
                </a:solidFill>
              </a:rPr>
              <a:t>планируется в 2023 году </a:t>
            </a:r>
            <a:endParaRPr sz="2800" dirty="0" smtClean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 smtClean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10 </a:t>
            </a:r>
            <a:r>
              <a:rPr lang="ru-RU" sz="2400" b="1" spc="-10" dirty="0">
                <a:solidFill>
                  <a:srgbClr val="C00000"/>
                </a:solidFill>
              </a:rPr>
              <a:t>тыс</a:t>
            </a:r>
            <a:r>
              <a:rPr lang="ru-RU" sz="2400" b="1" spc="-10" dirty="0" smtClean="0">
                <a:solidFill>
                  <a:srgbClr val="C00000"/>
                </a:solidFill>
              </a:rPr>
              <a:t>. руб</a:t>
            </a:r>
            <a:r>
              <a:rPr lang="ru-RU" sz="2400" b="1" spc="-10" dirty="0">
                <a:solidFill>
                  <a:srgbClr val="C00000"/>
                </a:solidFill>
              </a:rPr>
              <a:t>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0545F43-2DC1-64E3-E049-B93DCDA426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1068947"/>
            <a:ext cx="7032237" cy="89121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61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693076" y="-41550"/>
            <a:ext cx="9479088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 по флористике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554746" y="1565874"/>
            <a:ext cx="7488642" cy="7167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в процессе обучения участники получат навыки построения композиции, узнают новое в сфере флористики.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инструменты и расходные материалы;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изучение основных элементов композиции (цвет/форма/размер/линии/движение);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правила построения композиции: композиционный центр, акцент и нюанс;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основные стили и техники аранжировки, принципы распределения материала;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пропорции и контуры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букета;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практическая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часть.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3600" dirty="0"/>
          </a:p>
        </p:txBody>
      </p:sp>
      <p:sp>
        <p:nvSpPr>
          <p:cNvPr id="11" name="object 6"/>
          <p:cNvSpPr txBox="1"/>
          <p:nvPr/>
        </p:nvSpPr>
        <p:spPr bwMode="auto">
          <a:xfrm>
            <a:off x="731714" y="8117378"/>
            <a:ext cx="7692208" cy="1950534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по флористике планируется в 2023 году </a:t>
            </a:r>
            <a:endParaRPr sz="2800" dirty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6,5 </a:t>
            </a:r>
            <a:r>
              <a:rPr lang="ru-RU" sz="2400" b="1" spc="-10" dirty="0">
                <a:solidFill>
                  <a:srgbClr val="C00000"/>
                </a:solidFill>
              </a:rPr>
              <a:t>тыс</a:t>
            </a:r>
            <a:r>
              <a:rPr lang="ru-RU" sz="2400" b="1" spc="-10" dirty="0" smtClean="0">
                <a:solidFill>
                  <a:srgbClr val="C00000"/>
                </a:solidFill>
              </a:rPr>
              <a:t>. руб</a:t>
            </a:r>
            <a:r>
              <a:rPr lang="ru-RU" sz="2400" b="1" spc="-10" dirty="0">
                <a:solidFill>
                  <a:srgbClr val="C00000"/>
                </a:solidFill>
              </a:rPr>
              <a:t>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2143E8C-2109-E92D-11BB-CDAA57F917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16" y="1166052"/>
            <a:ext cx="6404221" cy="81863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2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35103" y="1794185"/>
            <a:ext cx="8080863" cy="1938223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3600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3600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sz="3600" spc="-1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586617" y="604422"/>
            <a:ext cx="10244516" cy="9834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Требование к получателям: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субъект МСП создан физическим лицом до 25 лет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(включительно), ИП или учредитель/участник, владеющий более 50 % долей/голосующих акций у ООО/АО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субъект МСП прошел обучение в рамках обучающей программы или акселерационной программы в течение года до момента получения гранта по направлению осуществления предпринимательской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деятельности, организованной ЦПП или Корпорацией МСП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задолженности по налога и сборам, более 1 тыс. руб.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Сумма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гранта: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 100 до 500 тыс. руб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algn="just">
              <a:defRPr/>
            </a:pPr>
            <a:endParaRPr lang="ru-RU" altLang="en-US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defRPr/>
            </a:pPr>
            <a:r>
              <a:rPr lang="ru-RU" altLang="en-US" sz="2400" b="1" dirty="0" err="1" smtClean="0">
                <a:solidFill>
                  <a:srgbClr val="C00000"/>
                </a:solidFill>
                <a:latin typeface="Calibri"/>
              </a:rPr>
              <a:t>Софинансирование</a:t>
            </a:r>
            <a:r>
              <a:rPr lang="ru-RU" altLang="en-US" sz="2400" b="1" dirty="0">
                <a:solidFill>
                  <a:srgbClr val="C00000"/>
                </a:solidFill>
                <a:latin typeface="Calibri"/>
              </a:rPr>
              <a:t>:</a:t>
            </a:r>
            <a:r>
              <a:rPr lang="ru-RU" altLang="en-US" sz="2400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 менее 25% от стоимости проекта</a:t>
            </a:r>
          </a:p>
          <a:p>
            <a:pPr algn="just">
              <a:defRPr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Обучение: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запланировано на июнь 2023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года</a:t>
            </a:r>
          </a:p>
          <a:p>
            <a:pPr>
              <a:defRPr/>
            </a:pPr>
            <a:endParaRPr lang="ru-RU" sz="22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Организатор конкурса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Министерство экономики, торговли и предпринимательства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РМ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В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2022 году подано 21 заявка на получение гранта молодыми предпринимателями, выдано 9 грантов</a:t>
            </a:r>
          </a:p>
          <a:p>
            <a:pPr>
              <a:defRPr/>
            </a:pPr>
            <a:endParaRPr lang="ru-RU" sz="22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Получатели :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ИП </a:t>
            </a:r>
            <a:r>
              <a:rPr lang="ru-RU" sz="2400" b="1" dirty="0">
                <a:solidFill>
                  <a:srgbClr val="C00000"/>
                </a:solidFill>
              </a:rPr>
              <a:t>Романова Алена </a:t>
            </a:r>
            <a:r>
              <a:rPr lang="ru-RU" sz="2400" b="1" dirty="0" smtClean="0">
                <a:solidFill>
                  <a:srgbClr val="C00000"/>
                </a:solidFill>
              </a:rPr>
              <a:t>Игоревна (на </a:t>
            </a:r>
            <a:r>
              <a:rPr lang="ru-RU" sz="2400" b="1" dirty="0">
                <a:solidFill>
                  <a:srgbClr val="C00000"/>
                </a:solidFill>
              </a:rPr>
              <a:t>развитие студий аппаратной косметологии лица и </a:t>
            </a:r>
            <a:r>
              <a:rPr lang="ru-RU" sz="2400" b="1" dirty="0" smtClean="0">
                <a:solidFill>
                  <a:srgbClr val="C00000"/>
                </a:solidFill>
              </a:rPr>
              <a:t>тела) – Рузаевский район</a:t>
            </a:r>
            <a:endParaRPr lang="ru-RU" sz="2400" b="1" dirty="0">
              <a:solidFill>
                <a:srgbClr val="C00000"/>
              </a:solidFill>
            </a:endParaRP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ИП Долгов Денис Александрович (открытие детской парикмахерской) – Рузаевский </a:t>
            </a:r>
            <a:r>
              <a:rPr lang="ru-RU" sz="2400" b="1" dirty="0" smtClean="0">
                <a:solidFill>
                  <a:srgbClr val="C00000"/>
                </a:solidFill>
              </a:rPr>
              <a:t>район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0BCA8662-8DFB-6064-0D86-2B6DAACB10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902" y="1331414"/>
            <a:ext cx="6837427" cy="75550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11" name="object 6"/>
          <p:cNvSpPr txBox="1">
            <a:spLocks/>
          </p:cNvSpPr>
          <p:nvPr/>
        </p:nvSpPr>
        <p:spPr bwMode="auto">
          <a:xfrm>
            <a:off x="693076" y="-41550"/>
            <a:ext cx="12172918" cy="664028"/>
          </a:xfrm>
          <a:prstGeom prst="rect">
            <a:avLst/>
          </a:prstGeom>
        </p:spPr>
        <p:txBody>
          <a:bodyPr vert="horz" wrap="square" lIns="0" tIns="26670" rIns="0" bIns="0" rtlCol="0" anchor="ctr">
            <a:sp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Гранты молодым предпринимателям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78045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478" y="0"/>
            <a:ext cx="15773400" cy="650047"/>
          </a:xfrm>
        </p:spPr>
        <p:txBody>
          <a:bodyPr>
            <a:normAutofit fontScale="90000"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Гранты молодым предпринимателям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902" y="742213"/>
            <a:ext cx="17043579" cy="954478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9600" b="1" dirty="0">
                <a:solidFill>
                  <a:srgbClr val="C00000"/>
                </a:solidFill>
                <a:latin typeface="Calibri"/>
              </a:rPr>
              <a:t>Целевое использование гранта:</a:t>
            </a:r>
          </a:p>
          <a:p>
            <a:pPr algn="just"/>
            <a:r>
              <a:rPr lang="ru-RU" sz="8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аренда </a:t>
            </a:r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нежилого помещения;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ремонт нежилого помещения, включая приобретение строительных материалов, оборудования, необходимого для ремонта помещения;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аренда и (или) приобретение оргтехники, оборудования (в том числе инвентаря, мебели);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выплата по передаче прав на франшизу (паушальный платеж);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технологическое присоединение к объектам инженерной инфраструктуры (электрические сети, газоснабжение, водоснабжение, водоотведение, теплоснабжение);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коммунальных услуг и услуг электроснабжения;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оформление результатов интеллектуальной деятельности;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основных средств (за исключением приобретения зданий, сооружений, земельных участков, автомобилей);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переоборудование транспортных средств для перевозки маломобильных групп населения, в том числе инвалидов;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услуг связи, в том числе информационно-телекоммуникационной сети «Интернет»;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услуг по созданию, технической поддержке, наполнению, развитию и продвижению в средствах массовой информации и информационно-телекоммуникационной сети «Интернет» (услуги хостинга, расходы на регистрацию доменных имен в информационно-телекоммуникационной сети «Интернет» и продление регистрации, расходы на поисковую оптимизацию, услуги/работы по модернизации сайта и аккаунтов в социальных сетях);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программного обеспечения и неисключительных прав на программное обеспечение (расходы, связанные с получением прав по лицензионному соглашению; расходы по адаптации, настройке, внедрению и модификации программного обеспечения; расходы по сопровождению программного обеспечения);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сырья, расходных материалов, необходимых для производства продукции и оказания услуг;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уплата первого взноса (аванса) при заключении договора лизинга и (или) лизинговых платежей;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реализация мероприятий по профилактике новой </a:t>
            </a:r>
            <a:r>
              <a:rPr lang="ru-RU" sz="8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коронавирусной</a:t>
            </a:r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инфекции, включая мероприятия, связанные с обеспечением выполнения санитарно-эпидемиологических требований</a:t>
            </a:r>
            <a:r>
              <a:rPr lang="ru-RU" sz="8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0" indent="0" algn="just">
              <a:buNone/>
            </a:pPr>
            <a:r>
              <a:rPr lang="ru-RU" sz="9600" b="1" dirty="0">
                <a:solidFill>
                  <a:srgbClr val="C00000"/>
                </a:solidFill>
                <a:latin typeface="Calibri"/>
              </a:rPr>
              <a:t>Не допускается направление гранта на 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уплату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налогов, сборов и иных обязательных 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платежей,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уплатой процентов по займам, предоставленным </a:t>
            </a:r>
            <a:r>
              <a:rPr lang="ru-RU" sz="9600" b="1" dirty="0" err="1" smtClean="0">
                <a:solidFill>
                  <a:srgbClr val="C00000"/>
                </a:solidFill>
                <a:latin typeface="Calibri"/>
              </a:rPr>
              <a:t>микрофинансовыми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организациями, а также по кредитам, привлеченным в кредитных организациях.</a:t>
            </a:r>
          </a:p>
          <a:p>
            <a:pPr algn="just"/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/>
            <a:endParaRPr lang="ru-RU" sz="88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/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defRPr/>
            </a:pPr>
            <a:endParaRPr lang="ru-RU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0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rcRect l="5937" t="17910" r="7343" b="37068"/>
          <a:stretch/>
        </p:blipFill>
        <p:spPr bwMode="auto">
          <a:xfrm>
            <a:off x="8610977" y="6054816"/>
            <a:ext cx="8658858" cy="35082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595160" y="0"/>
            <a:ext cx="16961320" cy="1162626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Витрина (интернет-каталог)</a:t>
            </a:r>
            <a:b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</a:b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продукции и услуг </a:t>
            </a:r>
            <a:r>
              <a:rPr lang="ru-RU" sz="4100" b="1" spc="-409" dirty="0" err="1">
                <a:solidFill>
                  <a:srgbClr val="3C383B"/>
                </a:solidFill>
                <a:latin typeface="Verdana"/>
                <a:cs typeface="Verdana"/>
              </a:rPr>
              <a:t>самозанятых</a:t>
            </a: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 на сайте Центра «Мой бизнес»</a:t>
            </a:r>
            <a:endParaRPr sz="41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12"/>
          </p:nvPr>
        </p:nvSpPr>
        <p:spPr bwMode="auto"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>
              <a:defRPr/>
            </a:pPr>
            <a:fld id="{81D60167-4931-47E6-BA6A-407CBD079E47}" type="slidenum">
              <a:rPr spc="-10"/>
              <a:pPr marL="76200">
                <a:defRPr/>
              </a:pPr>
              <a:t>28</a:t>
            </a:fld>
            <a:endParaRPr spc="-10"/>
          </a:p>
        </p:txBody>
      </p:sp>
      <p:sp>
        <p:nvSpPr>
          <p:cNvPr id="9" name="object 9"/>
          <p:cNvSpPr txBox="1"/>
          <p:nvPr/>
        </p:nvSpPr>
        <p:spPr bwMode="auto">
          <a:xfrm>
            <a:off x="10080497" y="2601469"/>
            <a:ext cx="2045970" cy="764312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320040" marR="10160" indent="-295910">
              <a:spcBef>
                <a:spcPts val="200"/>
              </a:spcBef>
              <a:defRPr/>
            </a:pPr>
            <a:r>
              <a:rPr sz="2400" b="1" spc="-10">
                <a:solidFill>
                  <a:srgbClr val="FFFFFF"/>
                </a:solidFill>
                <a:cs typeface="Calibri"/>
              </a:rPr>
              <a:t>СП</a:t>
            </a:r>
            <a:r>
              <a:rPr sz="2400" b="1">
                <a:solidFill>
                  <a:srgbClr val="FFFFFF"/>
                </a:solidFill>
                <a:cs typeface="Calibri"/>
              </a:rPr>
              <a:t>ЕЦИАЛЬНОЕ </a:t>
            </a:r>
            <a:r>
              <a:rPr sz="2400" b="1" spc="-10">
                <a:solidFill>
                  <a:srgbClr val="FFFFFF"/>
                </a:solidFill>
                <a:cs typeface="Calibri"/>
              </a:rPr>
              <a:t>ОБУЧЕНИЕ</a:t>
            </a:r>
            <a:endParaRPr sz="2400">
              <a:solidFill>
                <a:prstClr val="black"/>
              </a:solidFill>
              <a:cs typeface="Calibri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rcRect l="8333" t="23846" r="12500" b="8462"/>
          <a:stretch/>
        </p:blipFill>
        <p:spPr bwMode="auto">
          <a:xfrm>
            <a:off x="8610977" y="2118140"/>
            <a:ext cx="8658858" cy="3910088"/>
          </a:xfrm>
          <a:prstGeom prst="rect">
            <a:avLst/>
          </a:prstGeom>
          <a:ln>
            <a:solidFill>
              <a:srgbClr val="CCA897"/>
            </a:solidFill>
          </a:ln>
          <a:effectLst>
            <a:softEdge rad="1270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rcRect l="8252" t="12414" r="30876" b="662"/>
          <a:stretch/>
        </p:blipFill>
        <p:spPr bwMode="auto">
          <a:xfrm>
            <a:off x="817230" y="1938746"/>
            <a:ext cx="8041942" cy="7467600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rgbClr val="000000">
                <a:alpha val="31000"/>
              </a:srgbClr>
            </a:outerShdw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4815" y="4459080"/>
            <a:ext cx="7513184" cy="58279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110633" y="1"/>
            <a:ext cx="4508500" cy="11644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8700" y="174832"/>
            <a:ext cx="2981324" cy="14668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4342" y="748746"/>
            <a:ext cx="4029581" cy="371033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53399" y="748746"/>
            <a:ext cx="4029581" cy="3710334"/>
          </a:xfrm>
          <a:prstGeom prst="rect">
            <a:avLst/>
          </a:prstGeom>
        </p:spPr>
      </p:pic>
      <p:sp>
        <p:nvSpPr>
          <p:cNvPr id="12" name="object 5">
            <a:extLst>
              <a:ext uri="{FF2B5EF4-FFF2-40B4-BE49-F238E27FC236}">
                <a16:creationId xmlns:a16="http://schemas.microsoft.com/office/drawing/2014/main" xmlns="" id="{211CA8AD-BE3D-5A98-51A1-76F9CED42B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7374" y="2498213"/>
            <a:ext cx="11918950" cy="1455847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7200" spc="-409" dirty="0"/>
              <a:t>Как с нами</a:t>
            </a:r>
            <a:br>
              <a:rPr lang="ru-RU" sz="7200" spc="-409" dirty="0"/>
            </a:br>
            <a:r>
              <a:rPr lang="ru-RU" sz="7200" spc="-409" dirty="0"/>
              <a:t>	   связаться:</a:t>
            </a:r>
            <a:endParaRPr sz="7200" spc="-780" dirty="0"/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xmlns="" id="{F5D105F1-DB8D-45CC-9505-2EDEBAA6FDAB}"/>
              </a:ext>
            </a:extLst>
          </p:cNvPr>
          <p:cNvSpPr txBox="1">
            <a:spLocks/>
          </p:cNvSpPr>
          <p:nvPr/>
        </p:nvSpPr>
        <p:spPr>
          <a:xfrm>
            <a:off x="589280" y="4459080"/>
            <a:ext cx="11918950" cy="400301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Офис: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Г. Саранск, ул. Московская, д. 14</a:t>
            </a:r>
          </a:p>
          <a:p>
            <a:pPr marL="12700" marR="5080">
              <a:spcBef>
                <a:spcPts val="234"/>
              </a:spcBef>
            </a:pPr>
            <a:endParaRPr lang="ru-RU" sz="11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Телефон: 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+7(8342) </a:t>
            </a:r>
            <a:r>
              <a:rPr lang="ru-RU" sz="3600" kern="0" spc="-409" dirty="0" smtClean="0">
                <a:solidFill>
                  <a:schemeClr val="tx1"/>
                </a:solidFill>
              </a:rPr>
              <a:t>24-77-77</a:t>
            </a:r>
            <a:endParaRPr lang="ru-RU" sz="3600" kern="0" spc="-409" dirty="0">
              <a:solidFill>
                <a:schemeClr val="tx1"/>
              </a:solidFill>
            </a:endParaRPr>
          </a:p>
          <a:p>
            <a:pPr marL="12700" marR="5080">
              <a:spcBef>
                <a:spcPts val="234"/>
              </a:spcBef>
            </a:pPr>
            <a:endParaRPr lang="ru-RU" sz="8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Посетите наши интернет-ресурсы:</a:t>
            </a:r>
            <a:endParaRPr lang="ru-RU" sz="3600" kern="0" spc="-780" dirty="0">
              <a:solidFill>
                <a:schemeClr val="tx1"/>
              </a:solidFill>
            </a:endParaRPr>
          </a:p>
        </p:txBody>
      </p:sp>
      <p:pic>
        <p:nvPicPr>
          <p:cNvPr id="5" name="object 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363200" y="4964100"/>
            <a:ext cx="5074300" cy="467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755</TotalTime>
  <Words>2571</Words>
  <Application>Microsoft Office PowerPoint</Application>
  <PresentationFormat>Произвольный</PresentationFormat>
  <Paragraphs>389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Меры поддержки Центра поддержки предпринимательства в 2023 году</vt:lpstr>
      <vt:lpstr>Бизнес-Десант 2023</vt:lpstr>
      <vt:lpstr>Цифровая платформа МСП (ЦП МСП)</vt:lpstr>
      <vt:lpstr>ОСНОВНЫЕ УСЛУГИ,  ОКАЗЫВАЕМЫЕ ЦПП*:</vt:lpstr>
      <vt:lpstr>Поддержка  самозанятых</vt:lpstr>
      <vt:lpstr>Поддержка  начинающих и  действующих  предпринимателей</vt:lpstr>
      <vt:lpstr>Консультационные услуги по вопросам правового обеспечения деятельности</vt:lpstr>
      <vt:lpstr>Консультационные услуги по вопросам  финансового планирования</vt:lpstr>
      <vt:lpstr>Презентация PowerPoint</vt:lpstr>
      <vt:lpstr>Презентация PowerPoint</vt:lpstr>
      <vt:lpstr>Презентация PowerPoint</vt:lpstr>
      <vt:lpstr>Сертификация продовольственных товаров</vt:lpstr>
      <vt:lpstr>Регистрация товарного  знака</vt:lpstr>
      <vt:lpstr>Обеспечение участия в закупках</vt:lpstr>
      <vt:lpstr>Презентация PowerPoint</vt:lpstr>
      <vt:lpstr>Презентация PowerPoint</vt:lpstr>
      <vt:lpstr>Предоставление электронной цифровой подписи </vt:lpstr>
      <vt:lpstr>Презентация PowerPoint</vt:lpstr>
      <vt:lpstr>Презентация PowerPoint</vt:lpstr>
      <vt:lpstr>Презентация PowerPoint</vt:lpstr>
      <vt:lpstr>Обучающие программы, тренинги, семинары, форумы, конференции</vt:lpstr>
      <vt:lpstr>Акселерационная программа «Точки роста»  </vt:lpstr>
      <vt:lpstr>Мастер-классы для кондитеров, для представителей бьюти-индустрии</vt:lpstr>
      <vt:lpstr>Мастер-класс по фотографии</vt:lpstr>
      <vt:lpstr>Мастер-класс по флористике</vt:lpstr>
      <vt:lpstr>  </vt:lpstr>
      <vt:lpstr>Гранты молодым предпринимателям</vt:lpstr>
      <vt:lpstr>Витрина (интернет-каталог) продукции и услуг самозанятых на сайте Центра «Мой бизнес»</vt:lpstr>
      <vt:lpstr>Как с нами     связаться: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поддержки центра «Мой бизнес»  в 2022 году</dc:title>
  <dc:creator>Пользователь</dc:creator>
  <cp:lastModifiedBy>Eco</cp:lastModifiedBy>
  <cp:revision>55</cp:revision>
  <cp:lastPrinted>2023-02-15T07:30:15Z</cp:lastPrinted>
  <dcterms:modified xsi:type="dcterms:W3CDTF">2023-02-16T07:31:32Z</dcterms:modified>
</cp:coreProperties>
</file>