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257" r:id="rId2"/>
    <p:sldId id="281" r:id="rId3"/>
    <p:sldId id="284" r:id="rId4"/>
    <p:sldId id="286" r:id="rId5"/>
    <p:sldId id="273" r:id="rId6"/>
    <p:sldId id="276" r:id="rId7"/>
    <p:sldId id="277" r:id="rId8"/>
    <p:sldId id="264" r:id="rId9"/>
    <p:sldId id="269" r:id="rId10"/>
  </p:sldIdLst>
  <p:sldSz cx="9144000" cy="6858000" type="screen4x3"/>
  <p:notesSz cx="6797675" cy="9929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Olga" initials="O" lastIdx="1" clrIdx="0">
    <p:extLst>
      <p:ext uri="{19B8F6BF-5375-455C-9EA6-DF929625EA0E}">
        <p15:presenceInfo xmlns:p15="http://schemas.microsoft.com/office/powerpoint/2012/main" xmlns="" userId="Olga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3300"/>
    <a:srgbClr val="F7923F"/>
    <a:srgbClr val="F3440D"/>
    <a:srgbClr val="A20000"/>
    <a:srgbClr val="E9C323"/>
    <a:srgbClr val="6600FF"/>
    <a:srgbClr val="FF66CC"/>
    <a:srgbClr val="FFFF00"/>
    <a:srgbClr val="FF99FF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902" autoAdjust="0"/>
    <p:restoredTop sz="94693" autoAdjust="0"/>
  </p:normalViewPr>
  <p:slideViewPr>
    <p:cSldViewPr>
      <p:cViewPr>
        <p:scale>
          <a:sx n="101" d="100"/>
          <a:sy n="101" d="100"/>
        </p:scale>
        <p:origin x="-102" y="-1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2CC40A-D7F2-4DF8-B0D6-CD299409E77E}" type="datetimeFigureOut">
              <a:rPr lang="ru-RU" smtClean="0"/>
              <a:pPr/>
              <a:t>16.02.2023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5988" y="744538"/>
            <a:ext cx="4965700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6662"/>
            <a:ext cx="5438140" cy="44684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31599"/>
            <a:ext cx="2945659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4" y="9431599"/>
            <a:ext cx="2945659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9AF58D-E3D8-4F12-B224-DD99E114B62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49019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9AF58D-E3D8-4F12-B224-DD99E114B62A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37408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43F6A-F40D-424D-B2AD-48633D35EE63}" type="datetime1">
              <a:rPr lang="ru-RU" smtClean="0"/>
              <a:t>16.02.2023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23231-2223-494E-8B89-97C51E6D84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DB266-1E62-4984-A2CB-BAC68C50D713}" type="datetime1">
              <a:rPr lang="ru-RU" smtClean="0"/>
              <a:t>16.02.2023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23231-2223-494E-8B89-97C51E6D84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10EBA-5ADB-4E86-8A8B-70C0D3963760}" type="datetime1">
              <a:rPr lang="ru-RU" smtClean="0"/>
              <a:t>16.02.2023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23231-2223-494E-8B89-97C51E6D84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F568D-711A-4008-A104-580272FD34E7}" type="datetime1">
              <a:rPr lang="ru-RU" smtClean="0"/>
              <a:t>16.02.2023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23231-2223-494E-8B89-97C51E6D84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ACF4B-C03E-46A0-BF3A-8D0729A63C4B}" type="datetime1">
              <a:rPr lang="ru-RU" smtClean="0"/>
              <a:t>16.02.2023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23231-2223-494E-8B89-97C51E6D84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4069E-65AE-455E-A16F-128BC4570E5E}" type="datetime1">
              <a:rPr lang="ru-RU" smtClean="0"/>
              <a:t>16.02.2023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23231-2223-494E-8B89-97C51E6D84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A49F2-47B6-4B15-BE19-1E61D29EA1D6}" type="datetime1">
              <a:rPr lang="ru-RU" smtClean="0"/>
              <a:t>16.02.2023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23231-2223-494E-8B89-97C51E6D84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FB94A-2419-49DC-8731-EB3928811D94}" type="datetime1">
              <a:rPr lang="ru-RU" smtClean="0"/>
              <a:t>16.02.2023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23231-2223-494E-8B89-97C51E6D84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8C777-F850-482E-874D-16367F9C0D83}" type="datetime1">
              <a:rPr lang="ru-RU" smtClean="0"/>
              <a:t>16.02.2023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23231-2223-494E-8B89-97C51E6D84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4435B-420C-45E0-A6E9-9194913663AD}" type="datetime1">
              <a:rPr lang="ru-RU" smtClean="0"/>
              <a:t>16.02.2023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23231-2223-494E-8B89-97C51E6D84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F47EF-329A-45B3-9B80-EBFE844D727A}" type="datetime1">
              <a:rPr lang="ru-RU" smtClean="0"/>
              <a:t>16.02.2023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23231-2223-494E-8B89-97C51E6D84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2ACFB7-DE4B-4DF5-962C-1FEBD8A68CD7}" type="datetime1">
              <a:rPr lang="ru-RU" smtClean="0"/>
              <a:t>16.02.2023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A23231-2223-494E-8B89-97C51E6D841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13" Type="http://schemas.openxmlformats.org/officeDocument/2006/relationships/image" Target="../media/image16.jpeg"/><Relationship Id="rId3" Type="http://schemas.openxmlformats.org/officeDocument/2006/relationships/image" Target="../media/image6.png"/><Relationship Id="rId7" Type="http://schemas.openxmlformats.org/officeDocument/2006/relationships/image" Target="../media/image10.jpeg"/><Relationship Id="rId12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11" Type="http://schemas.openxmlformats.org/officeDocument/2006/relationships/image" Target="../media/image14.jpeg"/><Relationship Id="rId5" Type="http://schemas.openxmlformats.org/officeDocument/2006/relationships/image" Target="../media/image8.jpeg"/><Relationship Id="rId10" Type="http://schemas.openxmlformats.org/officeDocument/2006/relationships/image" Target="../media/image13.jpeg"/><Relationship Id="rId4" Type="http://schemas.openxmlformats.org/officeDocument/2006/relationships/image" Target="../media/image7.jpeg"/><Relationship Id="rId9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mailto:gfkorm@yandex.ru" TargetMode="External"/><Relationship Id="rId7" Type="http://schemas.openxmlformats.org/officeDocument/2006/relationships/image" Target="../media/image18.jpeg"/><Relationship Id="rId2" Type="http://schemas.openxmlformats.org/officeDocument/2006/relationships/hyperlink" Target="http://www.gfkorm.ru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3.png"/><Relationship Id="rId4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378619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Автономное учреждение «Гарантийный фонд кредитного обеспечения Республики Мордовия»</a:t>
            </a:r>
            <a:br>
              <a:rPr lang="ru-RU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722" name="AutoShape 2" descr="http://gfkorm.ru/img/logo.sv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724" name="AutoShape 4" descr="http://gfkorm.ru/img/logo.sv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286000" y="889844"/>
            <a:ext cx="4572000" cy="5078313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/>
          </a:p>
          <a:p>
            <a:r>
              <a:rPr lang="ru-RU" dirty="0"/>
              <a:t> </a:t>
            </a:r>
          </a:p>
          <a:p>
            <a:r>
              <a:rPr lang="ru-RU" dirty="0"/>
              <a:t>  </a:t>
            </a:r>
          </a:p>
          <a:p>
            <a:r>
              <a:rPr lang="ru-RU" dirty="0"/>
              <a:t> </a:t>
            </a:r>
          </a:p>
          <a:p>
            <a:r>
              <a:rPr lang="ru-RU" dirty="0"/>
              <a:t> </a:t>
            </a:r>
          </a:p>
          <a:p>
            <a:r>
              <a:rPr lang="ru-RU" dirty="0"/>
              <a:t>  </a:t>
            </a:r>
          </a:p>
          <a:p>
            <a:r>
              <a:rPr lang="ru-RU" dirty="0"/>
              <a:t>  </a:t>
            </a:r>
          </a:p>
          <a:p>
            <a:r>
              <a:rPr lang="ru-RU" dirty="0"/>
              <a:t>  </a:t>
            </a:r>
          </a:p>
          <a:p>
            <a:r>
              <a:rPr lang="ru-RU" dirty="0"/>
              <a:t>  </a:t>
            </a:r>
          </a:p>
          <a:p>
            <a:r>
              <a:rPr lang="ru-RU" dirty="0"/>
              <a:t>  </a:t>
            </a:r>
          </a:p>
          <a:p>
            <a:r>
              <a:rPr lang="ru-RU" dirty="0"/>
              <a:t>  </a:t>
            </a:r>
          </a:p>
          <a:p>
            <a:r>
              <a:rPr lang="ru-RU" dirty="0"/>
              <a:t>  </a:t>
            </a:r>
          </a:p>
          <a:p>
            <a:r>
              <a:rPr lang="ru-RU" dirty="0"/>
              <a:t>  </a:t>
            </a:r>
          </a:p>
          <a:p>
            <a:r>
              <a:rPr lang="ru-RU" dirty="0"/>
              <a:t>   </a:t>
            </a:r>
          </a:p>
          <a:p>
            <a:r>
              <a:rPr lang="ru-RU" dirty="0"/>
              <a:t>   </a:t>
            </a:r>
          </a:p>
          <a:p>
            <a:r>
              <a:rPr lang="ru-RU" dirty="0"/>
              <a:t>   </a:t>
            </a:r>
          </a:p>
          <a:p>
            <a:r>
              <a:rPr lang="ru-RU" dirty="0"/>
              <a:t>  </a:t>
            </a:r>
          </a:p>
          <a:p>
            <a:r>
              <a:rPr lang="ru-RU" dirty="0"/>
              <a:t>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907" y="410266"/>
            <a:ext cx="2533650" cy="13716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303643"/>
            <a:ext cx="1621159" cy="1427223"/>
          </a:xfrm>
          <a:prstGeom prst="rect">
            <a:avLst/>
          </a:prstGeom>
        </p:spPr>
      </p:pic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DB42CBF6-08CC-4E68-9ADC-3530375881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BCDF956C-6EA7-49C2-9C8E-2D0E1841F6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79912" y="528388"/>
            <a:ext cx="1693898" cy="125454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5CA12FB-10AD-43AA-B19C-3CF32DEC08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3389" y="869949"/>
            <a:ext cx="8229600" cy="715991"/>
          </a:xfrm>
        </p:spPr>
        <p:txBody>
          <a:bodyPr>
            <a:normAutofit fontScale="90000"/>
          </a:bodyPr>
          <a:lstStyle/>
          <a:p>
            <a:r>
              <a:rPr lang="ru-RU" sz="2400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Автономное учреждение "Гарантийный фонд кредитного обеспечения Республики Мордовия</a:t>
            </a:r>
            <a:r>
              <a:rPr lang="ru-RU" sz="2800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48017081-27AB-4F5E-996D-AB5795F4F8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3389" y="1693947"/>
            <a:ext cx="8229600" cy="4844965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предоставляет </a:t>
            </a:r>
            <a:r>
              <a:rPr lang="ru-RU" sz="2400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поручительства</a:t>
            </a:r>
            <a:r>
              <a:rPr lang="ru-RU" sz="2400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>
              <a:buFontTx/>
              <a:buChar char="-"/>
            </a:pPr>
            <a:r>
              <a:rPr lang="ru-RU" sz="20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субъектам малого и среднего предпринимательства</a:t>
            </a:r>
          </a:p>
          <a:p>
            <a:pPr algn="just">
              <a:buFontTx/>
              <a:buChar char="-"/>
            </a:pPr>
            <a:endParaRPr lang="ru-RU" sz="20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0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физическим лицам, применяющим специальный налоговый режим «Налог на профессиональный доход»:</a:t>
            </a:r>
          </a:p>
          <a:p>
            <a:pPr marL="0" indent="0" algn="ctr">
              <a:buNone/>
            </a:pPr>
            <a:endParaRPr lang="ru-RU" sz="20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2"/>
            <a:r>
              <a:rPr lang="ru-RU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кредитным договорам, </a:t>
            </a:r>
          </a:p>
          <a:p>
            <a:pPr lvl="2"/>
            <a:r>
              <a:rPr lang="ru-RU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договорам банковской гарантии, </a:t>
            </a:r>
          </a:p>
          <a:p>
            <a:pPr lvl="2"/>
            <a:r>
              <a:rPr lang="ru-RU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договорам микрозайма/займа </a:t>
            </a:r>
          </a:p>
          <a:p>
            <a:pPr marL="914400" lvl="2" indent="0">
              <a:buNone/>
            </a:pPr>
            <a:endParaRPr lang="ru-RU" sz="2000" b="1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18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отсутствии или недостатке залогового обеспечения у заемщика, </a:t>
            </a:r>
          </a:p>
          <a:p>
            <a:pPr marL="0" indent="0" algn="ctr">
              <a:buNone/>
            </a:pPr>
            <a:r>
              <a:rPr lang="ru-RU" sz="1800" b="1" u="sng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любые цели, связанные с предпринимательской деятельностью</a:t>
            </a:r>
          </a:p>
          <a:p>
            <a:pPr marL="0" indent="0" algn="ctr">
              <a:buNone/>
            </a:pPr>
            <a:endParaRPr lang="ru-RU" sz="16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A74965A3-FFD3-4AB5-83C1-98C9A63B14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23231-2223-494E-8B89-97C51E6D8410}" type="slidenum">
              <a:rPr lang="ru-RU" smtClean="0"/>
              <a:pPr/>
              <a:t>2</a:t>
            </a:fld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083DE1ED-3486-4645-B94C-7F270400BBF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176" y="193089"/>
            <a:ext cx="1050797" cy="56885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FCEA2B25-3610-44DB-9084-18CC1F2032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9712" y="198160"/>
            <a:ext cx="754375" cy="55870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3287C860-812C-42CB-BCFC-E7CA4E0BC5C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2360" y="98732"/>
            <a:ext cx="813282" cy="715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96767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0429" y="756593"/>
            <a:ext cx="8229600" cy="568854"/>
          </a:xfrm>
        </p:spPr>
        <p:txBody>
          <a:bodyPr>
            <a:normAutofit/>
          </a:bodyPr>
          <a:lstStyle/>
          <a:p>
            <a:r>
              <a:rPr kumimoji="0" lang="ru-RU" sz="2400" b="1" i="0" u="sng" strike="noStrike" kern="120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Основные параметры предоставляемого поручительства:</a:t>
            </a:r>
            <a:endParaRPr lang="ru-RU" sz="2400" b="1" u="sng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7C9738A5-81F3-462E-A5A9-84F48B6FE6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23231-2223-494E-8B89-97C51E6D8410}" type="slidenum">
              <a:rPr lang="ru-RU" smtClean="0"/>
              <a:pPr/>
              <a:t>3</a:t>
            </a:fld>
            <a:endParaRPr lang="ru-RU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80F86407-A5BD-446D-A731-CA5887FAFE71}"/>
              </a:ext>
            </a:extLst>
          </p:cNvPr>
          <p:cNvSpPr txBox="1"/>
          <p:nvPr/>
        </p:nvSpPr>
        <p:spPr>
          <a:xfrm>
            <a:off x="375086" y="1550749"/>
            <a:ext cx="8373378" cy="46166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/>
            <a:endParaRPr lang="ru-RU" u="sng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AutoNum type="arabicPeriod"/>
            </a:pPr>
            <a:r>
              <a:rPr lang="ru-RU" sz="2000" u="sng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СРОК поручительства:  </a:t>
            </a:r>
            <a:r>
              <a:rPr lang="ru-RU" sz="20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до 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 лет</a:t>
            </a:r>
            <a:endParaRPr lang="ru-RU" sz="20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ru-RU" sz="20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ru-RU" sz="20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000" u="sng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Максимальная сумма поручительства </a:t>
            </a:r>
            <a:r>
              <a:rPr lang="ru-RU" sz="2000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(субсидиарная ответственность)</a:t>
            </a:r>
            <a:r>
              <a:rPr lang="ru-RU" sz="20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0"/>
            <a:r>
              <a:rPr lang="ru-RU" sz="20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342900" indent="-342900">
              <a:buFontTx/>
              <a:buChar char="-"/>
            </a:pPr>
            <a:r>
              <a:rPr lang="ru-RU" sz="20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70 %</a:t>
            </a:r>
            <a:r>
              <a:rPr lang="ru-RU" sz="20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от суммы основного долга по кредитному договору/банковской гарантии/ микрозайма/займа</a:t>
            </a:r>
          </a:p>
          <a:p>
            <a:pPr marL="342900" indent="-342900">
              <a:buFontTx/>
              <a:buChar char="-"/>
            </a:pPr>
            <a:endParaRPr lang="ru-RU" sz="20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ru-RU" sz="20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000" u="sng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Ставка вознаграждения за поручительство</a:t>
            </a:r>
            <a:r>
              <a:rPr lang="ru-RU" sz="20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0,5%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годовых</a:t>
            </a:r>
            <a:endParaRPr lang="ru-RU" sz="20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u="sng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b="1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57278889-90F6-4DDF-856C-C6091EDEDD1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2360" y="98732"/>
            <a:ext cx="813282" cy="715991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4F5FBB8C-DBA9-4010-9DD4-9F698C7FF29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176" y="193089"/>
            <a:ext cx="1050797" cy="568853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889C2D1A-FD9E-4477-9EAC-92E1DB70EE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79712" y="198160"/>
            <a:ext cx="754375" cy="558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84043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0429" y="756593"/>
            <a:ext cx="8229600" cy="568854"/>
          </a:xfrm>
        </p:spPr>
        <p:txBody>
          <a:bodyPr>
            <a:normAutofit/>
          </a:bodyPr>
          <a:lstStyle/>
          <a:p>
            <a:r>
              <a:rPr kumimoji="0" lang="ru-RU" sz="2400" b="1" i="0" u="sng" strike="noStrike" kern="120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Основные параметры предоставляемого поручительства:</a:t>
            </a:r>
            <a:endParaRPr lang="ru-RU" sz="2400" b="1" u="sng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7C9738A5-81F3-462E-A5A9-84F48B6FE6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BA23231-2223-494E-8B89-97C51E6D841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80F86407-A5BD-446D-A731-CA5887FAFE71}"/>
              </a:ext>
            </a:extLst>
          </p:cNvPr>
          <p:cNvSpPr txBox="1"/>
          <p:nvPr/>
        </p:nvSpPr>
        <p:spPr>
          <a:xfrm>
            <a:off x="375086" y="1550749"/>
            <a:ext cx="8279161" cy="40010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sng" strike="noStrike" kern="1200" cap="none" spc="0" normalizeH="0" baseline="0" noProof="0" dirty="0">
              <a:ln>
                <a:noFill/>
              </a:ln>
              <a:solidFill>
                <a:srgbClr val="6633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sng" strike="noStrike" kern="120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4. Размер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единовременно предоставляемого поручительства </a:t>
            </a:r>
            <a:r>
              <a:rPr kumimoji="0" lang="ru-RU" sz="1800" b="1" i="0" u="sng" strike="noStrike" kern="120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одному заемщику: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на инвестиционные цели - до </a:t>
            </a:r>
            <a:r>
              <a:rPr kumimoji="0" lang="ru-RU" sz="1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23 млн. руб.</a:t>
            </a: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(резиденты Технопарка и ТОСЭР Рузаевка – до </a:t>
            </a: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25 млн. руб</a:t>
            </a: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.).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rgbClr val="6633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на операционные цели - до </a:t>
            </a:r>
            <a:r>
              <a:rPr kumimoji="0" lang="ru-RU" sz="1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20 млн. руб.</a:t>
            </a:r>
          </a:p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ru-RU" sz="18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  по договору займа «Проектный» – до </a:t>
            </a:r>
            <a:r>
              <a:rPr lang="ru-RU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 млн. руб. </a:t>
            </a:r>
            <a:r>
              <a:rPr lang="ru-RU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(партнер - МКК Фонд поддержки предпринимательства РМ).</a:t>
            </a:r>
            <a:endParaRPr kumimoji="0" lang="ru-RU" sz="1800" i="0" strike="noStrike" kern="1200" cap="none" spc="0" normalizeH="0" baseline="0" noProof="0" dirty="0">
              <a:ln>
                <a:noFill/>
              </a:ln>
              <a:solidFill>
                <a:srgbClr val="6633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6633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6633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sng" strike="noStrike" kern="120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5. Общий гарантийный </a:t>
            </a:r>
            <a:r>
              <a:rPr kumimoji="0" lang="ru-RU" sz="1800" b="1" i="0" u="sng" strike="noStrike" kern="120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лимит: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на субъекта МСП/группу связанных заемщиков до </a:t>
            </a: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41</a:t>
            </a:r>
            <a:r>
              <a:rPr kumimoji="0" lang="ru-RU" sz="1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млн. руб.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rgbClr val="6633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57278889-90F6-4DDF-856C-C6091EDEDD1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2360" y="98732"/>
            <a:ext cx="813282" cy="715991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4F5FBB8C-DBA9-4010-9DD4-9F698C7FF29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176" y="193089"/>
            <a:ext cx="1050797" cy="568853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889C2D1A-FD9E-4477-9EAC-92E1DB70EE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79712" y="198160"/>
            <a:ext cx="754375" cy="558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20942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36525"/>
            <a:ext cx="8229600" cy="916211"/>
          </a:xfrm>
        </p:spPr>
        <p:txBody>
          <a:bodyPr>
            <a:normAutofit/>
          </a:bodyPr>
          <a:lstStyle/>
          <a:p>
            <a:r>
              <a:rPr lang="ru-RU" sz="2400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Поручительство Фонда предоставляется, если </a:t>
            </a:r>
            <a:r>
              <a:rPr lang="ru-RU" sz="2400" b="1" u="sng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Субъект МСП </a:t>
            </a:r>
            <a:r>
              <a:rPr lang="ru-RU" sz="2400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отвечает следующим критериям:</a:t>
            </a:r>
            <a:endParaRPr lang="ru-RU" sz="24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88766" y="1212275"/>
            <a:ext cx="8424936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5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а) является субъектом малого и среднего предпринимательства, сведения о котором внесены в </a:t>
            </a:r>
            <a:r>
              <a:rPr lang="ru-RU" sz="1500" b="1" i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Единый реестр субъектов малого и среднего предпринимательства </a:t>
            </a:r>
            <a:r>
              <a:rPr lang="ru-RU" sz="15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соответствии с ФЗ РФ от 24.07.07г. </a:t>
            </a:r>
            <a:r>
              <a:rPr lang="ru-RU" sz="1500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№209-ФЗ </a:t>
            </a:r>
            <a:r>
              <a:rPr lang="ru-RU" sz="15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 развитии малого и среднего предпринимательства в Российской Федерации»;</a:t>
            </a:r>
          </a:p>
          <a:p>
            <a:pPr algn="just"/>
            <a:endParaRPr lang="ru-RU" sz="15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5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б) зарегистрирован и ведет хозяйственную деятельность на территории Республики Мордовия;</a:t>
            </a:r>
          </a:p>
          <a:p>
            <a:pPr algn="just"/>
            <a:endParaRPr lang="ru-RU" sz="15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5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в) полностью сформирован уставный капитал;</a:t>
            </a:r>
          </a:p>
          <a:p>
            <a:pPr algn="just"/>
            <a:endParaRPr lang="ru-RU" sz="15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5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г) по состоянию на любую дату в течение периода, равного 30 календарным дням, предшествующего дате заключения договора о предоставлении поручительства, отсутствует просроченная задолженность по налогам, сборам и иным обязательным платежам в бюджеты бюджетной системы Российской Федерации, превышающая 50 тыс. рублей;</a:t>
            </a:r>
          </a:p>
          <a:p>
            <a:pPr algn="just"/>
            <a:endParaRPr lang="ru-RU" sz="15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500" b="0" i="0" u="none" strike="noStrike" kern="120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д) на дату подачи заявки на предоставление поручительства отсутствует задолженность перед работниками (персоналом) по заработной плате более трех месяцев;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500" b="0" i="0" u="none" strike="noStrike" kern="1200" cap="none" spc="0" normalizeH="0" baseline="0" noProof="0" dirty="0">
              <a:ln>
                <a:noFill/>
              </a:ln>
              <a:solidFill>
                <a:srgbClr val="6633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500" b="0" i="0" u="none" strike="noStrike" kern="120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е) не применяются процедуры несостоятельности (банкротства);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500" b="0" i="0" u="none" strike="noStrike" kern="1200" cap="none" spc="0" normalizeH="0" baseline="0" noProof="0" dirty="0">
              <a:ln>
                <a:noFill/>
              </a:ln>
              <a:solidFill>
                <a:srgbClr val="6633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500" b="0" i="0" u="none" strike="noStrike" kern="120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ж) не имеет просроченной задолженности по займам и кредитам перед кредитными и государственными учреждениями;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500" b="0" i="0" u="none" strike="noStrike" kern="1200" cap="none" spc="0" normalizeH="0" baseline="0" noProof="0" dirty="0">
              <a:ln>
                <a:noFill/>
              </a:ln>
              <a:solidFill>
                <a:srgbClr val="6633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500" b="0" i="0" u="none" strike="noStrike" kern="120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з) наличие полного пакета документов.</a:t>
            </a:r>
            <a:endParaRPr lang="ru-RU" sz="15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xmlns="" id="{70C6D0AD-FD91-4FDA-8139-FAC0945899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23231-2223-494E-8B89-97C51E6D8410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87531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36524"/>
            <a:ext cx="8229600" cy="1276252"/>
          </a:xfrm>
        </p:spPr>
        <p:txBody>
          <a:bodyPr>
            <a:noAutofit/>
          </a:bodyPr>
          <a:lstStyle/>
          <a:p>
            <a:r>
              <a:rPr lang="ru-RU" sz="2000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Поручительство Фонда предоставляется, </a:t>
            </a:r>
            <a:r>
              <a:rPr lang="ru-RU" sz="2000" b="1" u="sng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физическое лицо, применяющее специальный налоговый режим «Налог на профессиональный доход» </a:t>
            </a:r>
            <a:r>
              <a:rPr lang="ru-RU" sz="2000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отвечает следующим критериям:</a:t>
            </a:r>
            <a:endParaRPr lang="ru-RU" sz="20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59173" y="1484784"/>
            <a:ext cx="8424936" cy="50013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15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6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а) не является индивидуальным предпринимателем и применяет специальный налоговый режим «Налог на профессиональный доход» (НПД), сведения о котором включены в Реестр налогоплательщика НПД;</a:t>
            </a:r>
          </a:p>
          <a:p>
            <a:pPr algn="just"/>
            <a:endParaRPr lang="ru-RU" sz="16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6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б) зарегистрирован в налоговом органе на территории Республики Мордовия как налогоплательщик НПД и ведет хозяйственную деятельность территории Республики Мордовия;</a:t>
            </a:r>
          </a:p>
          <a:p>
            <a:pPr algn="just"/>
            <a:endParaRPr lang="ru-RU" sz="16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6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в) не применяются процедуры несостоятельности (банкротства);</a:t>
            </a:r>
          </a:p>
          <a:p>
            <a:pPr algn="just"/>
            <a:endParaRPr lang="ru-RU" sz="16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6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г) по состоянию на любую дату в течение периода, равного 30 календарным дням, предшествующего дате заключения договора о предоставлении поручительства, отсутствует просроченная задолженность по налогам, сборам и иным обязательным платежам в бюджеты бюджетной системы Российской Федерации, превышающая 10 тыс. рублей;</a:t>
            </a:r>
          </a:p>
          <a:p>
            <a:pPr algn="just"/>
            <a:endParaRPr lang="ru-RU" sz="16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6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д) не имеет просроченной задолженности по займам и кредитам перед кредитными и государственными учреждениями;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srgbClr val="6633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е) наличие полного пакета документов.</a:t>
            </a:r>
            <a:endParaRPr lang="ru-RU" sz="16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xmlns="" id="{70C6D0AD-FD91-4FDA-8139-FAC0945899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23231-2223-494E-8B89-97C51E6D8410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56572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75240" cy="994122"/>
          </a:xfrm>
        </p:spPr>
        <p:txBody>
          <a:bodyPr>
            <a:normAutofit fontScale="90000"/>
          </a:bodyPr>
          <a:lstStyle/>
          <a:p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Поручительство Фонда не </a:t>
            </a:r>
            <a:r>
              <a:rPr kumimoji="0" lang="ru-RU" sz="2000" b="1" i="0" u="sng" strike="noStrike" kern="120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предоставляется Субъекту МСП </a:t>
            </a: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/ физическому лицу, применяющему специальный налоговый режим </a:t>
            </a:r>
            <a:r>
              <a:rPr kumimoji="0" lang="ru-RU" sz="2000" b="1" i="0" u="sng" strike="noStrike" kern="120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«Налог на профессиональный доход»</a:t>
            </a:r>
            <a:r>
              <a:rPr lang="ru-RU" sz="2000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0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57200" y="1340768"/>
            <a:ext cx="82296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16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6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а) несоответствующему установленным выше требованиям;</a:t>
            </a:r>
          </a:p>
          <a:p>
            <a:pPr algn="just"/>
            <a:endParaRPr lang="ru-RU" sz="16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6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б) при непредоставлении полного пакета документов или предоставлении недостоверных сведений и документов;</a:t>
            </a:r>
          </a:p>
          <a:p>
            <a:pPr algn="just"/>
            <a:endParaRPr lang="ru-RU" sz="16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6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в) при нахождении в стадии ликвидации, реорганизации, а также в случае применения процедур несостоятельности (банкротства);</a:t>
            </a:r>
          </a:p>
          <a:p>
            <a:pPr algn="just"/>
            <a:endParaRPr lang="ru-RU" sz="16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6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г) при осуществлении предпринимательской деятельности в сфере игорного бизнеса, производства и (или) реализации подакцизных товаров, добычи и (или) реализации полезных ископаемых, за исключением общераспространенных полезных ископаемых;</a:t>
            </a:r>
          </a:p>
          <a:p>
            <a:pPr algn="just"/>
            <a:endParaRPr lang="ru-RU" sz="16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6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д) являющемуся участником соглашения о разделе продукции, кредитной организацией, страховой организацией (за исключением потребительских кооперативов) инвестиционным фондом, негосударственным пенсионным фондом, профессиональным участником рынка ценных бумаг, ломбардом;</a:t>
            </a:r>
          </a:p>
          <a:p>
            <a:pPr algn="just"/>
            <a:endParaRPr lang="ru-RU" sz="16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6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е) являющихся в порядке, установленном законодательством РФ о валютном регулировании и валютном контроле, нерезидентами РФ, за исключением случаев, предусмотренных международными договорами Российской Федерации.</a:t>
            </a:r>
          </a:p>
          <a:p>
            <a:pPr algn="just"/>
            <a:endParaRPr lang="ru-RU" sz="16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6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6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xmlns="" id="{E7AD6F85-AA10-4D13-ACDB-BEB7177FE3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23231-2223-494E-8B89-97C51E6D8410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463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Партнеры Фонда:</a:t>
            </a:r>
          </a:p>
        </p:txBody>
      </p:sp>
      <p:pic>
        <p:nvPicPr>
          <p:cNvPr id="24580" name="Picture 4" descr="http://www.gfkorm.ru/img/banki/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6398" y="2714625"/>
            <a:ext cx="238125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90" name="Picture 14" descr="http://www.gfkorm.ru/img/banki/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342145"/>
            <a:ext cx="238125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92" name="Picture 16" descr="http://www.gfkorm.ru/img/banki/1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2407" y="1274061"/>
            <a:ext cx="238125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96" name="Picture 20" descr="http://www.gfkorm.ru/img/banki/16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5550" y="4997548"/>
            <a:ext cx="238125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98" name="Picture 22" descr="http://www.gfkorm.ru/assets/images/17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5550" y="2667053"/>
            <a:ext cx="238125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s://ndv.ms11.ru/sites/default/files/otkr_0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091" y="2956011"/>
            <a:ext cx="3273871" cy="509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s://gazprombank-lk.ru/wp-content/uploads/2018/07/word-image-16.jpe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8876" y="3628547"/>
            <a:ext cx="2808312" cy="1362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ÐÐ¸ÐºÑÐ¾ÐºÑÐµÐ´Ð¸ÑÐ½Ð°Ñ ÐºÐ¾Ð¼Ð¿Ð°Ð½Ð¸Ñ Ð¤Ð¾Ð½Ð´ Ð¿Ð¾Ð´Ð´ÐµÑÐ¶ÐºÐ¸ Ð¿ÑÐµÐ´Ð¿ÑÐ¸Ð½Ð¸Ð¼Ð°ÑÐµÐ»ÑÑÑÐ²Ð° Ð ÐµÑÐ¿ÑÐ±Ð»Ð¸ÐºÐ¸ ÐÐ¾ÑÐ´Ð¾Ð²Ð¸Ñ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4889" y="1274061"/>
            <a:ext cx="238125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7DB9747C-A2E1-4D28-B798-98EDD6128F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23231-2223-494E-8B89-97C51E6D8410}" type="slidenum">
              <a:rPr lang="ru-RU" smtClean="0"/>
              <a:pPr/>
              <a:t>8</a:t>
            </a:fld>
            <a:endParaRPr lang="ru-RU"/>
          </a:p>
        </p:txBody>
      </p:sp>
      <p:pic>
        <p:nvPicPr>
          <p:cNvPr id="6" name="Picture 4" descr="Альфа-Банк">
            <a:extLst>
              <a:ext uri="{FF2B5EF4-FFF2-40B4-BE49-F238E27FC236}">
                <a16:creationId xmlns:a16="http://schemas.microsoft.com/office/drawing/2014/main" xmlns="" id="{31F3FE4B-B91D-4C4C-A436-EF38E1330D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401" y="3848136"/>
            <a:ext cx="238125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utoShape 6" descr="МСП Банк">
            <a:extLst>
              <a:ext uri="{FF2B5EF4-FFF2-40B4-BE49-F238E27FC236}">
                <a16:creationId xmlns:a16="http://schemas.microsoft.com/office/drawing/2014/main" xmlns="" id="{39BFBD53-20C0-4050-A902-3B7C1775D55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" name="Рисунок 19">
            <a:extLst>
              <a:ext uri="{FF2B5EF4-FFF2-40B4-BE49-F238E27FC236}">
                <a16:creationId xmlns:a16="http://schemas.microsoft.com/office/drawing/2014/main" xmlns="" id="{36547C73-1D0A-4DD8-A176-F82972741145}"/>
              </a:ext>
            </a:extLst>
          </p:cNvPr>
          <p:cNvPicPr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75" y="5495394"/>
            <a:ext cx="2120900" cy="447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 descr="ФОНД РАЗВИТИЯ ПРОМЫШЛЕННОСТИ РЕСПУБЛИКИ МОРДОВИЯ">
            <a:extLst>
              <a:ext uri="{FF2B5EF4-FFF2-40B4-BE49-F238E27FC236}">
                <a16:creationId xmlns:a16="http://schemas.microsoft.com/office/drawing/2014/main" xmlns="" id="{F497BB17-9D4F-463D-B852-EAFF825E4F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7962" y="5107689"/>
            <a:ext cx="238125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77798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3389" y="1205658"/>
            <a:ext cx="8229600" cy="4397566"/>
          </a:xfrm>
        </p:spPr>
        <p:txBody>
          <a:bodyPr>
            <a:normAutofit fontScale="90000"/>
          </a:bodyPr>
          <a:lstStyle/>
          <a:p>
            <a:pPr marL="0" indent="0"/>
            <a:r>
              <a:rPr lang="ru-RU" sz="3100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100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100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100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 адрес:</a:t>
            </a:r>
            <a:r>
              <a:rPr lang="ru-RU" sz="31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430005, Республика Мордовия, </a:t>
            </a:r>
            <a:br>
              <a:rPr lang="ru-RU" sz="31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 Саранск, ул. Московская, д. 14, оф. 407</a:t>
            </a:r>
            <a:br>
              <a:rPr lang="ru-RU" sz="31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1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</a:t>
            </a:r>
            <a:r>
              <a:rPr lang="ru-RU" sz="3100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Сайт: </a:t>
            </a:r>
            <a:r>
              <a:rPr lang="en-US" sz="3100" b="1" u="sng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www.gfkorm.ru</a:t>
            </a:r>
            <a:r>
              <a:rPr lang="ru-RU" sz="3100" b="1" u="sng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100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100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E-mail:</a:t>
            </a:r>
            <a:r>
              <a:rPr lang="ru-RU" sz="31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31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gfkorm@yandex.ru</a:t>
            </a:r>
            <a:r>
              <a:rPr lang="ru-RU" sz="31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1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1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Телефон: 8 (8342) 47-69-19; </a:t>
            </a:r>
            <a:br>
              <a:rPr lang="ru-RU" sz="31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24-27-05.</a:t>
            </a:r>
            <a:br>
              <a:rPr lang="ru-RU" sz="31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1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700" dirty="0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xmlns="" id="{AC790E1E-452B-4001-A39C-751C70A73C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23231-2223-494E-8B89-97C51E6D8410}" type="slidenum">
              <a:rPr lang="ru-RU" smtClean="0"/>
              <a:pPr/>
              <a:t>9</a:t>
            </a:fld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6A5DEA4-15CB-415B-9355-5F0DACF3951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863" y="443961"/>
            <a:ext cx="1322593" cy="71599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4AE3B779-1FBD-4B2A-AEB9-35D12D43F5F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3728" y="438278"/>
            <a:ext cx="1008112" cy="746633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8988E1C1-79E2-4E8B-ADD5-5125B1FAA1E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4552" y="318143"/>
            <a:ext cx="1008112" cy="88751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A2282E16-7A93-5C11-9598-7B3A802E0F5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3757011"/>
            <a:ext cx="1872208" cy="1824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337728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3376</TotalTime>
  <Words>720</Words>
  <Application>Microsoft Office PowerPoint</Application>
  <PresentationFormat>Экран (4:3)</PresentationFormat>
  <Paragraphs>110</Paragraphs>
  <Slides>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Автономное учреждение «Гарантийный фонд кредитного обеспечения Республики Мордовия»  </vt:lpstr>
      <vt:lpstr>Автономное учреждение "Гарантийный фонд кредитного обеспечения Республики Мордовия" </vt:lpstr>
      <vt:lpstr>Основные параметры предоставляемого поручительства:</vt:lpstr>
      <vt:lpstr>Основные параметры предоставляемого поручительства:</vt:lpstr>
      <vt:lpstr>Поручительство Фонда предоставляется, если Субъект МСП отвечает следующим критериям:</vt:lpstr>
      <vt:lpstr>Поручительство Фонда предоставляется, если физическое лицо, применяющее специальный налоговый режим «Налог на профессиональный доход» отвечает следующим критериям:</vt:lpstr>
      <vt:lpstr>Поручительство Фонда не предоставляется Субъекту МСП / физическому лицу, применяющему специальный налоговый режим «Налог на профессиональный доход»:</vt:lpstr>
      <vt:lpstr>Партнеры Фонда:</vt:lpstr>
      <vt:lpstr>   Наш адрес: 430005, Республика Мордовия,  г. Саранск, ул. Московская, д. 14, оф. 407                    Сайт: www.gfkorm.ru                           E-mail: gfkorm@yandex.ru                            Телефон: 8 (8342) 47-69-19;                                                            24-27-05. 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ALLA</dc:creator>
  <cp:lastModifiedBy>Eco</cp:lastModifiedBy>
  <cp:revision>307</cp:revision>
  <cp:lastPrinted>2021-11-25T08:39:17Z</cp:lastPrinted>
  <dcterms:created xsi:type="dcterms:W3CDTF">2018-02-13T12:54:27Z</dcterms:created>
  <dcterms:modified xsi:type="dcterms:W3CDTF">2023-02-16T07:36:39Z</dcterms:modified>
</cp:coreProperties>
</file>