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8" r:id="rId2"/>
    <p:sldId id="259" r:id="rId3"/>
    <p:sldId id="260" r:id="rId4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1374" y="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889E78-5B00-4340-B7D3-AE4AB99AE964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1E766-74F9-4F57-8591-1276533442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265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838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158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837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77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96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376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124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852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655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735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961BC-6884-45F4-BD8D-053FDD7685AE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760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8841" y="2375112"/>
            <a:ext cx="1710190" cy="1344149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НЕДОСТАТОК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2617" y="1167793"/>
            <a:ext cx="2301533" cy="1027943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Пишем претензию продавцу</a:t>
            </a:r>
            <a:endParaRPr lang="ru-RU" sz="24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22052" y="2123728"/>
            <a:ext cx="2448318" cy="923459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</a:rPr>
              <a:t>Вручаем под роспись </a:t>
            </a:r>
          </a:p>
          <a:p>
            <a:pPr algn="ctr"/>
            <a:r>
              <a:rPr lang="ru-RU" sz="2000" b="1" dirty="0" smtClean="0">
                <a:solidFill>
                  <a:srgbClr val="660033"/>
                </a:solidFill>
              </a:rPr>
              <a:t>(или по почте)</a:t>
            </a:r>
            <a:endParaRPr lang="ru-RU" sz="2000" b="1" dirty="0">
              <a:solidFill>
                <a:srgbClr val="660033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24498" y="3207837"/>
            <a:ext cx="2255804" cy="1375505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</a:rPr>
              <a:t>Продавец берет товар на проверку качества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76569" y="5907469"/>
            <a:ext cx="2484276" cy="768085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Соглашаемся и отзываем требование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40946" y="4822193"/>
            <a:ext cx="2239512" cy="928443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</a:rPr>
              <a:t>Недостаток подтвердился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153833" y="6877383"/>
            <a:ext cx="2484276" cy="768085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Требуе</a:t>
            </a:r>
            <a:r>
              <a:rPr lang="ru-RU" b="1" dirty="0">
                <a:solidFill>
                  <a:srgbClr val="660033"/>
                </a:solidFill>
              </a:rPr>
              <a:t>м</a:t>
            </a:r>
            <a:r>
              <a:rPr lang="ru-RU" b="1" dirty="0" smtClean="0">
                <a:solidFill>
                  <a:srgbClr val="660033"/>
                </a:solidFill>
              </a:rPr>
              <a:t> проведения экспертизы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080532" y="8377569"/>
            <a:ext cx="1582521" cy="600067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660033"/>
                </a:solidFill>
              </a:rPr>
              <a:t>Не подтверждается</a:t>
            </a:r>
            <a:endParaRPr lang="ru-RU" sz="1400" b="1" dirty="0">
              <a:solidFill>
                <a:srgbClr val="660033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076947" y="8388424"/>
            <a:ext cx="1905518" cy="600067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0033"/>
                </a:solidFill>
              </a:rPr>
              <a:t>Подтверждается</a:t>
            </a:r>
            <a:endParaRPr lang="ru-RU" sz="1600" b="1" dirty="0">
              <a:solidFill>
                <a:srgbClr val="660033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74335" y="6384994"/>
            <a:ext cx="2019605" cy="1201658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</a:rPr>
              <a:t>Продавец удовлетворяет требование</a:t>
            </a:r>
            <a:endParaRPr lang="ru-RU" sz="2000" b="1" dirty="0">
              <a:solidFill>
                <a:srgbClr val="660033"/>
              </a:solidFill>
            </a:endParaRPr>
          </a:p>
        </p:txBody>
      </p:sp>
      <p:sp>
        <p:nvSpPr>
          <p:cNvPr id="2" name="Стрелка углом 1"/>
          <p:cNvSpPr/>
          <p:nvPr/>
        </p:nvSpPr>
        <p:spPr>
          <a:xfrm>
            <a:off x="778167" y="1394154"/>
            <a:ext cx="810090" cy="864096"/>
          </a:xfrm>
          <a:prstGeom prst="bentArrow">
            <a:avLst>
              <a:gd name="adj1" fmla="val 34162"/>
              <a:gd name="adj2" fmla="val 25000"/>
              <a:gd name="adj3" fmla="val 25000"/>
              <a:gd name="adj4" fmla="val 92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трелка углом 2"/>
          <p:cNvSpPr/>
          <p:nvPr/>
        </p:nvSpPr>
        <p:spPr>
          <a:xfrm rot="5400000">
            <a:off x="4271945" y="1311869"/>
            <a:ext cx="687187" cy="877943"/>
          </a:xfrm>
          <a:prstGeom prst="bentArrow">
            <a:avLst>
              <a:gd name="adj1" fmla="val 37062"/>
              <a:gd name="adj2" fmla="val 33041"/>
              <a:gd name="adj3" fmla="val 25000"/>
              <a:gd name="adj4" fmla="val 75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Стрелка углом 18"/>
          <p:cNvSpPr/>
          <p:nvPr/>
        </p:nvSpPr>
        <p:spPr>
          <a:xfrm rot="10800000">
            <a:off x="5003027" y="3207837"/>
            <a:ext cx="631422" cy="652727"/>
          </a:xfrm>
          <a:prstGeom prst="bentArrow">
            <a:avLst>
              <a:gd name="adj1" fmla="val 36408"/>
              <a:gd name="adj2" fmla="val 44052"/>
              <a:gd name="adj3" fmla="val 29388"/>
              <a:gd name="adj4" fmla="val 84074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трелка углом 19"/>
          <p:cNvSpPr/>
          <p:nvPr/>
        </p:nvSpPr>
        <p:spPr>
          <a:xfrm rot="5400000">
            <a:off x="4976489" y="4049273"/>
            <a:ext cx="738092" cy="631422"/>
          </a:xfrm>
          <a:prstGeom prst="bentArrow">
            <a:avLst>
              <a:gd name="adj1" fmla="val 39697"/>
              <a:gd name="adj2" fmla="val 35969"/>
              <a:gd name="adj3" fmla="val 25000"/>
              <a:gd name="adj4" fmla="val 7693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Стрелка углом 20"/>
          <p:cNvSpPr/>
          <p:nvPr/>
        </p:nvSpPr>
        <p:spPr>
          <a:xfrm rot="16200000" flipH="1">
            <a:off x="1584486" y="4048169"/>
            <a:ext cx="818893" cy="513736"/>
          </a:xfrm>
          <a:prstGeom prst="bentArrow">
            <a:avLst>
              <a:gd name="adj1" fmla="val 49704"/>
              <a:gd name="adj2" fmla="val 37142"/>
              <a:gd name="adj3" fmla="val 39077"/>
              <a:gd name="adj4" fmla="val 4375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407272" y="5859625"/>
            <a:ext cx="517120" cy="424246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3652400" y="5705347"/>
            <a:ext cx="0" cy="1601868"/>
          </a:xfrm>
          <a:prstGeom prst="line">
            <a:avLst/>
          </a:pr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3652400" y="6291511"/>
            <a:ext cx="501433" cy="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3620697" y="7307215"/>
            <a:ext cx="501433" cy="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Стрелка вниз 25"/>
          <p:cNvSpPr/>
          <p:nvPr/>
        </p:nvSpPr>
        <p:spPr>
          <a:xfrm>
            <a:off x="5634449" y="7751168"/>
            <a:ext cx="483470" cy="54425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 rot="1700486">
            <a:off x="4067575" y="7751169"/>
            <a:ext cx="483470" cy="54425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углом 27"/>
          <p:cNvSpPr/>
          <p:nvPr/>
        </p:nvSpPr>
        <p:spPr>
          <a:xfrm rot="16200000">
            <a:off x="1659915" y="7466590"/>
            <a:ext cx="1181771" cy="1466136"/>
          </a:xfrm>
          <a:prstGeom prst="bentArrow">
            <a:avLst>
              <a:gd name="adj1" fmla="val 21234"/>
              <a:gd name="adj2" fmla="val 17691"/>
              <a:gd name="adj3" fmla="val 29388"/>
              <a:gd name="adj4" fmla="val 70612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556356" y="4793280"/>
            <a:ext cx="3070740" cy="919492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</a:rPr>
              <a:t>Недостаток не подтвердился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40432" y="14207"/>
            <a:ext cx="6898431" cy="1029401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Алгоритм действий потребителя при обнаружении недостатков в товаре в период гарантийного срока</a:t>
            </a:r>
            <a:endParaRPr lang="ru-RU" sz="2400" b="1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6436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7632" y="2594767"/>
            <a:ext cx="1563590" cy="1344149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НЕДОСТАТОК</a:t>
            </a:r>
            <a:endParaRPr lang="ru-RU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трелка углом 4"/>
          <p:cNvSpPr/>
          <p:nvPr/>
        </p:nvSpPr>
        <p:spPr>
          <a:xfrm>
            <a:off x="741917" y="1400825"/>
            <a:ext cx="810090" cy="1080589"/>
          </a:xfrm>
          <a:prstGeom prst="bentArrow">
            <a:avLst>
              <a:gd name="adj1" fmla="val 34162"/>
              <a:gd name="adj2" fmla="val 25000"/>
              <a:gd name="adj3" fmla="val 25000"/>
              <a:gd name="adj4" fmla="val 92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98224" y="1157730"/>
            <a:ext cx="2704661" cy="893990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обращается к продавцу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 rot="16200000">
            <a:off x="4477195" y="1451652"/>
            <a:ext cx="535679" cy="306145"/>
          </a:xfrm>
          <a:prstGeom prst="downArrow">
            <a:avLst>
              <a:gd name="adj1" fmla="val 50000"/>
              <a:gd name="adj2" fmla="val 4377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7632" y="5946177"/>
            <a:ext cx="1617596" cy="1521973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Недостаток отсутствует или является эксплуатационным</a:t>
            </a:r>
            <a:endParaRPr lang="ru-RU" sz="16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2883547" y="2190565"/>
            <a:ext cx="489420" cy="40420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15573" y="6307638"/>
            <a:ext cx="2187980" cy="662609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Недостаток производственный</a:t>
            </a:r>
            <a:endParaRPr lang="ru-RU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11817" y="1242049"/>
            <a:ext cx="1766896" cy="1897033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Продавец удовлетворяет заявленное требование</a:t>
            </a:r>
            <a:endParaRPr lang="ru-RU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354274" y="7956376"/>
            <a:ext cx="3315086" cy="965941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Продавец не удовлетворяет заявленное требование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930277" y="6172890"/>
            <a:ext cx="1848436" cy="1068548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пишет претензию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6920" y="8221579"/>
            <a:ext cx="2393753" cy="700096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обращается в суд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2842774" y="5704953"/>
            <a:ext cx="530523" cy="467937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2884163" y="4124874"/>
            <a:ext cx="512197" cy="384043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858792" y="2691835"/>
            <a:ext cx="2639181" cy="130965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Продавец не удовлетворяет заявленное требование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052736" y="4594046"/>
            <a:ext cx="4393841" cy="901361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предоставляет доказательства </a:t>
            </a:r>
            <a:b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(например, проводит экспертизу)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Стрелка вниз 21"/>
          <p:cNvSpPr/>
          <p:nvPr/>
        </p:nvSpPr>
        <p:spPr>
          <a:xfrm rot="5400000">
            <a:off x="2745000" y="8385837"/>
            <a:ext cx="655691" cy="415986"/>
          </a:xfrm>
          <a:prstGeom prst="downArrow">
            <a:avLst>
              <a:gd name="adj1" fmla="val 44188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 rot="10800000">
            <a:off x="5663053" y="3227736"/>
            <a:ext cx="368826" cy="273261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16200000">
            <a:off x="4311068" y="6518087"/>
            <a:ext cx="561788" cy="378153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углом 24"/>
          <p:cNvSpPr/>
          <p:nvPr/>
        </p:nvSpPr>
        <p:spPr>
          <a:xfrm rot="5400000" flipV="1">
            <a:off x="196509" y="5093902"/>
            <a:ext cx="953789" cy="486054"/>
          </a:xfrm>
          <a:prstGeom prst="bentArrow">
            <a:avLst>
              <a:gd name="adj1" fmla="val 47881"/>
              <a:gd name="adj2" fmla="val 39697"/>
              <a:gd name="adj3" fmla="val 38718"/>
              <a:gd name="adj4" fmla="val 92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5523440" y="7363665"/>
            <a:ext cx="502252" cy="467937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Заголовок 3"/>
          <p:cNvSpPr>
            <a:spLocks noGrp="1"/>
          </p:cNvSpPr>
          <p:nvPr>
            <p:ph type="title"/>
          </p:nvPr>
        </p:nvSpPr>
        <p:spPr>
          <a:xfrm>
            <a:off x="-37855" y="0"/>
            <a:ext cx="6898431" cy="1029401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Алгоритм действий потребителя при обнаружении недостатков в товаре, если гарантийный срок не установлен или истек (в пределах 2 лет)</a:t>
            </a:r>
            <a:endParaRPr lang="ru-RU" sz="2000" b="1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47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107504"/>
            <a:ext cx="6858000" cy="1691680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  <a:t>Условия обмена непродовольственного </a:t>
            </a:r>
            <a:b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</a:br>
            <a: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  <a:t>товара надлежащего качества на аналогичный </a:t>
            </a:r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  <a:t>товар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8640" y="3707904"/>
            <a:ext cx="6534726" cy="768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89000">
              <a:lnSpc>
                <a:spcPct val="90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Требование заявлено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течение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14 дней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4353" y="4788024"/>
            <a:ext cx="6534726" cy="66574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Товар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не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был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употреблении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8640" y="1905072"/>
            <a:ext cx="6534726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Товар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не подошел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4353" y="5724126"/>
            <a:ext cx="6534726" cy="50405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Сохранены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:</a:t>
            </a:r>
            <a:endParaRPr lang="ru-RU" sz="20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4353" y="7524328"/>
            <a:ext cx="6534726" cy="124813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Имеется товарный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или кассовый чек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(в случае </a:t>
            </a: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их </a:t>
            </a: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отсутствия можно ссылаться </a:t>
            </a: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на </a:t>
            </a: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свидетельские показания)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52815" y="2411760"/>
            <a:ext cx="2376264" cy="1050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Размеру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Комплектации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2415977"/>
            <a:ext cx="1836204" cy="1050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По </a:t>
            </a: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форме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Габаритам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88640" y="6228184"/>
            <a:ext cx="3267362" cy="1056117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товарный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вид</a:t>
            </a:r>
          </a:p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потребительские свойства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461716" y="6228183"/>
            <a:ext cx="3267363" cy="1056117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пломбы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фабричные ярлыки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042322" y="2411759"/>
            <a:ext cx="2322258" cy="1050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Фасону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Расцветке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17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155</Words>
  <Application>Microsoft Office PowerPoint</Application>
  <PresentationFormat>Экран (4:3)</PresentationFormat>
  <Paragraphs>41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Алгоритм действий потребителя при обнаружении недостатков в товаре в период гарантийного срока</vt:lpstr>
      <vt:lpstr>Алгоритм действий потребителя при обнаружении недостатков в товаре, если гарантийный срок не установлен или истек (в пределах 2 лет)</vt:lpstr>
      <vt:lpstr>Условия обмена непродовольственного  товара надлежащего качества на аналогичный товар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С. Шишканова</dc:creator>
  <cp:lastModifiedBy>Eco</cp:lastModifiedBy>
  <cp:revision>6</cp:revision>
  <dcterms:created xsi:type="dcterms:W3CDTF">2014-03-06T07:04:40Z</dcterms:created>
  <dcterms:modified xsi:type="dcterms:W3CDTF">2023-04-26T09:03:21Z</dcterms:modified>
</cp:coreProperties>
</file>