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90" r:id="rId1"/>
  </p:sldMasterIdLst>
  <p:notesMasterIdLst>
    <p:notesMasterId r:id="rId4"/>
  </p:notesMasterIdLst>
  <p:sldIdLst>
    <p:sldId id="325" r:id="rId2"/>
    <p:sldId id="326" r:id="rId3"/>
  </p:sldIdLst>
  <p:sldSz cx="9906000" cy="6858000" type="A4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Arial" pitchFamily="34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Ирина Комарова" initials="ИК" lastIdx="1" clrIdx="0">
    <p:extLst>
      <p:ext uri="{19B8F6BF-5375-455C-9EA6-DF929625EA0E}">
        <p15:presenceInfo xmlns:p15="http://schemas.microsoft.com/office/powerpoint/2012/main" xmlns="" userId="Ирина Комарова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Средний стиль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Светлый стиль 2 - акцент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465" autoAdjust="0"/>
    <p:restoredTop sz="94939" autoAdjust="0"/>
  </p:normalViewPr>
  <p:slideViewPr>
    <p:cSldViewPr>
      <p:cViewPr>
        <p:scale>
          <a:sx n="150" d="100"/>
          <a:sy n="150" d="100"/>
        </p:scale>
        <p:origin x="1872" y="-78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AD618F2-E8AB-4EF1-BC79-A2A2A0C8DCAF}" type="datetimeFigureOut">
              <a:rPr lang="ru-RU"/>
              <a:pPr>
                <a:defRPr/>
              </a:pPr>
              <a:t>21.06.2019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52500" y="685800"/>
            <a:ext cx="4953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/>
              <a:t>Образец текста</a:t>
            </a:r>
          </a:p>
          <a:p>
            <a:pPr lvl="1"/>
            <a:r>
              <a:rPr lang="ru-RU" noProof="0"/>
              <a:t>Второй уровень</a:t>
            </a:r>
          </a:p>
          <a:p>
            <a:pPr lvl="2"/>
            <a:r>
              <a:rPr lang="ru-RU" noProof="0"/>
              <a:t>Третий уровень</a:t>
            </a:r>
          </a:p>
          <a:p>
            <a:pPr lvl="3"/>
            <a:r>
              <a:rPr lang="ru-RU" noProof="0"/>
              <a:t>Четвертый уровень</a:t>
            </a:r>
          </a:p>
          <a:p>
            <a:pPr lvl="4"/>
            <a:r>
              <a:rPr lang="ru-RU" noProof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5AEFC87-1A93-479C-806A-F7B5F8AAEC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1478526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42955" y="2130432"/>
            <a:ext cx="8420101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85901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16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2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4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6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80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297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1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29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0801076-8E09-4A4E-A9F3-603B12CF259B}" type="datetime1">
              <a:rPr lang="ru-RU" smtClean="0"/>
              <a:pPr>
                <a:defRPr/>
              </a:pPr>
              <a:t>21.06.2019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9D5B89D-F9BD-443F-A2F0-AD29F7497C0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940620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859363-480B-4956-B02A-8EEFDD812F33}" type="datetime1">
              <a:rPr lang="ru-RU" smtClean="0"/>
              <a:pPr>
                <a:defRPr/>
              </a:pPr>
              <a:t>21.06.2019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31B1A5-A361-42A2-A433-596B667812E2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6835606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2511" y="4406901"/>
            <a:ext cx="8420101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82511" y="2906716"/>
            <a:ext cx="8420101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16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32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48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647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5808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297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1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294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E703725-B40A-4466-9C97-B2E2C71709C5}" type="datetime1">
              <a:rPr lang="ru-RU" smtClean="0"/>
              <a:pPr>
                <a:defRPr/>
              </a:pPr>
              <a:t>21.06.2019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B897E2A-33F3-4E15-9EAA-EC8DAC48BFAF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6787552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95304" y="1600201"/>
            <a:ext cx="437515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5035555" y="1600201"/>
            <a:ext cx="4375151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F915EEA-22E8-499C-A507-EB6CB502EEAB}" type="datetime1">
              <a:rPr lang="ru-RU" smtClean="0"/>
              <a:pPr>
                <a:defRPr/>
              </a:pPr>
              <a:t>21.06.2019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400FEBD-ADF4-4725-84E1-A2086D85298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9255497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2" y="1535113"/>
            <a:ext cx="4376870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2" indent="0">
              <a:buNone/>
              <a:defRPr sz="2000" b="1"/>
            </a:lvl2pPr>
            <a:lvl3pPr marL="914323" indent="0">
              <a:buNone/>
              <a:defRPr sz="1800" b="1"/>
            </a:lvl3pPr>
            <a:lvl4pPr marL="1371485" indent="0">
              <a:buNone/>
              <a:defRPr sz="1600" b="1"/>
            </a:lvl4pPr>
            <a:lvl5pPr marL="1828647" indent="0">
              <a:buNone/>
              <a:defRPr sz="1600" b="1"/>
            </a:lvl5pPr>
            <a:lvl6pPr marL="2285808" indent="0">
              <a:buNone/>
              <a:defRPr sz="1600" b="1"/>
            </a:lvl6pPr>
            <a:lvl7pPr marL="2742970" indent="0">
              <a:buNone/>
              <a:defRPr sz="1600" b="1"/>
            </a:lvl7pPr>
            <a:lvl8pPr marL="3200132" indent="0">
              <a:buNone/>
              <a:defRPr sz="1600" b="1"/>
            </a:lvl8pPr>
            <a:lvl9pPr marL="3657294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95302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5032117" y="1535113"/>
            <a:ext cx="4378589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62" indent="0">
              <a:buNone/>
              <a:defRPr sz="2000" b="1"/>
            </a:lvl2pPr>
            <a:lvl3pPr marL="914323" indent="0">
              <a:buNone/>
              <a:defRPr sz="1800" b="1"/>
            </a:lvl3pPr>
            <a:lvl4pPr marL="1371485" indent="0">
              <a:buNone/>
              <a:defRPr sz="1600" b="1"/>
            </a:lvl4pPr>
            <a:lvl5pPr marL="1828647" indent="0">
              <a:buNone/>
              <a:defRPr sz="1600" b="1"/>
            </a:lvl5pPr>
            <a:lvl6pPr marL="2285808" indent="0">
              <a:buNone/>
              <a:defRPr sz="1600" b="1"/>
            </a:lvl6pPr>
            <a:lvl7pPr marL="2742970" indent="0">
              <a:buNone/>
              <a:defRPr sz="1600" b="1"/>
            </a:lvl7pPr>
            <a:lvl8pPr marL="3200132" indent="0">
              <a:buNone/>
              <a:defRPr sz="1600" b="1"/>
            </a:lvl8pPr>
            <a:lvl9pPr marL="3657294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5032117" y="2174875"/>
            <a:ext cx="4378589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97C4F5-6F1E-47D3-9C70-B32E32E06996}" type="datetime1">
              <a:rPr lang="ru-RU" smtClean="0"/>
              <a:pPr>
                <a:defRPr/>
              </a:pPr>
              <a:t>21.06.2019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0CAB455-F039-4152-8E26-422238285CF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146613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3D02E20-6918-42B5-8D8F-0B5FF681A89F}" type="datetime1">
              <a:rPr lang="ru-RU" smtClean="0"/>
              <a:pPr>
                <a:defRPr/>
              </a:pPr>
              <a:t>21.06.2019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ACF3F9D-3E9F-4C0B-BA01-8AA789B5827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04928879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15E82B0-AF06-4A67-8E4D-E56589B3A2E4}" type="datetime1">
              <a:rPr lang="ru-RU" smtClean="0"/>
              <a:pPr>
                <a:defRPr/>
              </a:pPr>
              <a:t>21.06.2019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A8BFB6-CE2A-4E26-BAEF-BD15C0DFB587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177461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5" y="273050"/>
            <a:ext cx="3259006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72975" y="273057"/>
            <a:ext cx="553773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95305" y="1435105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162" indent="0">
              <a:buNone/>
              <a:defRPr sz="1200"/>
            </a:lvl2pPr>
            <a:lvl3pPr marL="914323" indent="0">
              <a:buNone/>
              <a:defRPr sz="1000"/>
            </a:lvl3pPr>
            <a:lvl4pPr marL="1371485" indent="0">
              <a:buNone/>
              <a:defRPr sz="900"/>
            </a:lvl4pPr>
            <a:lvl5pPr marL="1828647" indent="0">
              <a:buNone/>
              <a:defRPr sz="900"/>
            </a:lvl5pPr>
            <a:lvl6pPr marL="2285808" indent="0">
              <a:buNone/>
              <a:defRPr sz="900"/>
            </a:lvl6pPr>
            <a:lvl7pPr marL="2742970" indent="0">
              <a:buNone/>
              <a:defRPr sz="900"/>
            </a:lvl7pPr>
            <a:lvl8pPr marL="3200132" indent="0">
              <a:buNone/>
              <a:defRPr sz="900"/>
            </a:lvl8pPr>
            <a:lvl9pPr marL="3657294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083217D-FC2C-410C-851A-E6E55CB35314}" type="datetime1">
              <a:rPr lang="ru-RU" smtClean="0"/>
              <a:pPr>
                <a:defRPr/>
              </a:pPr>
              <a:t>21.06.2019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326A979-9F86-4BDF-BB33-0E137D7D4A0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367468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41645" y="4800603"/>
            <a:ext cx="59436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162" indent="0">
              <a:buNone/>
              <a:defRPr sz="2800"/>
            </a:lvl2pPr>
            <a:lvl3pPr marL="914323" indent="0">
              <a:buNone/>
              <a:defRPr sz="2400"/>
            </a:lvl3pPr>
            <a:lvl4pPr marL="1371485" indent="0">
              <a:buNone/>
              <a:defRPr sz="2000"/>
            </a:lvl4pPr>
            <a:lvl5pPr marL="1828647" indent="0">
              <a:buNone/>
              <a:defRPr sz="2000"/>
            </a:lvl5pPr>
            <a:lvl6pPr marL="2285808" indent="0">
              <a:buNone/>
              <a:defRPr sz="2000"/>
            </a:lvl6pPr>
            <a:lvl7pPr marL="2742970" indent="0">
              <a:buNone/>
              <a:defRPr sz="2000"/>
            </a:lvl7pPr>
            <a:lvl8pPr marL="3200132" indent="0">
              <a:buNone/>
              <a:defRPr sz="2000"/>
            </a:lvl8pPr>
            <a:lvl9pPr marL="3657294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941645" y="5367343"/>
            <a:ext cx="59436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162" indent="0">
              <a:buNone/>
              <a:defRPr sz="1200"/>
            </a:lvl2pPr>
            <a:lvl3pPr marL="914323" indent="0">
              <a:buNone/>
              <a:defRPr sz="1000"/>
            </a:lvl3pPr>
            <a:lvl4pPr marL="1371485" indent="0">
              <a:buNone/>
              <a:defRPr sz="900"/>
            </a:lvl4pPr>
            <a:lvl5pPr marL="1828647" indent="0">
              <a:buNone/>
              <a:defRPr sz="900"/>
            </a:lvl5pPr>
            <a:lvl6pPr marL="2285808" indent="0">
              <a:buNone/>
              <a:defRPr sz="900"/>
            </a:lvl6pPr>
            <a:lvl7pPr marL="2742970" indent="0">
              <a:buNone/>
              <a:defRPr sz="900"/>
            </a:lvl7pPr>
            <a:lvl8pPr marL="3200132" indent="0">
              <a:buNone/>
              <a:defRPr sz="900"/>
            </a:lvl8pPr>
            <a:lvl9pPr marL="3657294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4A49A98-91E2-4386-9B68-4E9088368C01}" type="datetime1">
              <a:rPr lang="ru-RU" smtClean="0"/>
              <a:pPr>
                <a:defRPr/>
              </a:pPr>
              <a:t>21.06.2019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421A92BE-4DB1-41E0-9C49-9D98789C0C3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832249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59E63782-E830-4EF4-88C5-3685D2E25522}" type="datetime1">
              <a:rPr lang="ru-RU" smtClean="0"/>
              <a:pPr>
                <a:defRPr/>
              </a:pPr>
              <a:t>21.06.2019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5CACE7F-A3DC-464F-84A4-89D3D88EC4C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458531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7181850" y="274642"/>
            <a:ext cx="222885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95308" y="274642"/>
            <a:ext cx="6521449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F81EA0F-27CB-4321-B5BA-4598B334773C}" type="datetime1">
              <a:rPr lang="ru-RU" smtClean="0"/>
              <a:pPr>
                <a:defRPr/>
              </a:pPr>
              <a:t>21.06.2019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2377A6D-F161-4B7C-8542-8272F84562A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9971581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95301" y="274639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1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95300" y="6356355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F9222D2E-06FF-468E-89CA-04F59EDCF04D}" type="datetime1">
              <a:rPr lang="ru-RU" smtClean="0"/>
              <a:pPr>
                <a:defRPr/>
              </a:pPr>
              <a:t>21.06.2019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384551" y="6356355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7099300" y="6356355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4F21A53-5EBE-42D3-B9DB-432ABEAC0F6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8967445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91" r:id="rId1"/>
    <p:sldLayoutId id="2147483992" r:id="rId2"/>
    <p:sldLayoutId id="2147483993" r:id="rId3"/>
    <p:sldLayoutId id="2147483994" r:id="rId4"/>
    <p:sldLayoutId id="2147483995" r:id="rId5"/>
    <p:sldLayoutId id="2147483996" r:id="rId6"/>
    <p:sldLayoutId id="2147483997" r:id="rId7"/>
    <p:sldLayoutId id="2147483998" r:id="rId8"/>
    <p:sldLayoutId id="2147483999" r:id="rId9"/>
    <p:sldLayoutId id="2147484000" r:id="rId10"/>
    <p:sldLayoutId id="2147484001" r:id="rId11"/>
  </p:sldLayoutIdLst>
  <p:hf sldNum="0" hdr="0" ftr="0" dt="0"/>
  <p:txStyles>
    <p:titleStyle>
      <a:lvl1pPr algn="ctr" defTabSz="914323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871" indent="-342871" algn="l" defTabSz="914323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888" indent="-285725" algn="l" defTabSz="914323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04" indent="-228581" algn="l" defTabSz="914323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066" indent="-228581" algn="l" defTabSz="914323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228" indent="-228581" algn="l" defTabSz="914323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389" indent="-228581" algn="l" defTabSz="91432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551" indent="-228581" algn="l" defTabSz="91432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713" indent="-228581" algn="l" defTabSz="91432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5874" indent="-228581" algn="l" defTabSz="91432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62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23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485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647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808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2970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132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294" algn="l" defTabSz="91432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6" descr="https://ds04.infourok.ru/uploads/ex/0fd1/0001e490-ab61233a/2/hello_html_m6eed939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22237" y="455141"/>
            <a:ext cx="650544" cy="5809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Прямая соединительная линия 5"/>
          <p:cNvCxnSpPr/>
          <p:nvPr/>
        </p:nvCxnSpPr>
        <p:spPr>
          <a:xfrm>
            <a:off x="4958158" y="981433"/>
            <a:ext cx="0" cy="584083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7" name="Picture 7" descr="C:\Users\Semyon\Desktop\Новый точечный рисунок.bm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46419" y="5374148"/>
            <a:ext cx="452108" cy="451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2803059" y="897115"/>
            <a:ext cx="1950535" cy="2096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62" dirty="0"/>
              <a:t>у Вас есть доступ в Интернет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198970" y="839882"/>
            <a:ext cx="1944216" cy="326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762" dirty="0"/>
              <a:t>Вы предпочитаете обратиться за сертификатом лично</a:t>
            </a:r>
          </a:p>
        </p:txBody>
      </p:sp>
      <p:sp>
        <p:nvSpPr>
          <p:cNvPr id="10" name="Шестиугольник 9"/>
          <p:cNvSpPr/>
          <p:nvPr/>
        </p:nvSpPr>
        <p:spPr>
          <a:xfrm rot="5400000">
            <a:off x="2759525" y="1206450"/>
            <a:ext cx="214419" cy="191215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969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1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flipH="1">
            <a:off x="2715135" y="1144996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2717995" y="1211945"/>
            <a:ext cx="0" cy="17219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2715135" y="1379892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>
            <a:off x="2863161" y="1446840"/>
            <a:ext cx="3575" cy="24925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 flipV="1">
            <a:off x="2861401" y="1143923"/>
            <a:ext cx="1942044" cy="263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4" name="TextBox 43"/>
          <p:cNvSpPr txBox="1"/>
          <p:nvPr/>
        </p:nvSpPr>
        <p:spPr>
          <a:xfrm>
            <a:off x="3008785" y="1172754"/>
            <a:ext cx="1794661" cy="5716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623" dirty="0">
                <a:solidFill>
                  <a:srgbClr val="0070C0"/>
                </a:solidFill>
              </a:rPr>
              <a:t>начиная с </a:t>
            </a:r>
            <a:r>
              <a:rPr lang="ru-RU" sz="623" dirty="0" smtClean="0">
                <a:solidFill>
                  <a:srgbClr val="7030A0"/>
                </a:solidFill>
              </a:rPr>
              <a:t>15 </a:t>
            </a:r>
            <a:r>
              <a:rPr lang="ru-RU" sz="623" dirty="0">
                <a:solidFill>
                  <a:srgbClr val="7030A0"/>
                </a:solidFill>
              </a:rPr>
              <a:t>мая 201</a:t>
            </a:r>
            <a:r>
              <a:rPr lang="en-US" sz="623" dirty="0">
                <a:solidFill>
                  <a:srgbClr val="7030A0"/>
                </a:solidFill>
              </a:rPr>
              <a:t>9</a:t>
            </a:r>
            <a:r>
              <a:rPr lang="ru-RU" sz="623" dirty="0">
                <a:solidFill>
                  <a:srgbClr val="7030A0"/>
                </a:solidFill>
              </a:rPr>
              <a:t> года </a:t>
            </a:r>
            <a:r>
              <a:rPr lang="ru-RU" sz="623" dirty="0">
                <a:solidFill>
                  <a:srgbClr val="0070C0"/>
                </a:solidFill>
              </a:rPr>
              <a:t>зайдите на портал </a:t>
            </a:r>
            <a:r>
              <a:rPr lang="en-US" sz="623" dirty="0">
                <a:solidFill>
                  <a:srgbClr val="0070C0"/>
                </a:solidFill>
              </a:rPr>
              <a:t>https://mordovia.pfdo.ru </a:t>
            </a:r>
            <a:r>
              <a:rPr lang="ru-RU" sz="623" dirty="0">
                <a:solidFill>
                  <a:srgbClr val="0070C0"/>
                </a:solidFill>
              </a:rPr>
              <a:t>в раздел «Получить сертификат в своем районе».</a:t>
            </a:r>
          </a:p>
          <a:p>
            <a:pPr algn="just"/>
            <a:r>
              <a:rPr lang="ru-RU" sz="623" dirty="0">
                <a:solidFill>
                  <a:srgbClr val="0070C0"/>
                </a:solidFill>
              </a:rPr>
              <a:t>Заполните электронную заявку на получение сертификата.</a:t>
            </a:r>
          </a:p>
        </p:txBody>
      </p:sp>
      <p:sp>
        <p:nvSpPr>
          <p:cNvPr id="46" name="Шестиугольник 45"/>
          <p:cNvSpPr/>
          <p:nvPr/>
        </p:nvSpPr>
        <p:spPr>
          <a:xfrm rot="5400000">
            <a:off x="2759525" y="3699035"/>
            <a:ext cx="214419" cy="191215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969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4</a:t>
            </a:r>
          </a:p>
        </p:txBody>
      </p:sp>
      <p:cxnSp>
        <p:nvCxnSpPr>
          <p:cNvPr id="47" name="Прямая соединительная линия 46"/>
          <p:cNvCxnSpPr/>
          <p:nvPr/>
        </p:nvCxnSpPr>
        <p:spPr>
          <a:xfrm flipH="1">
            <a:off x="2715135" y="3637581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Прямая соединительная линия 47"/>
          <p:cNvCxnSpPr/>
          <p:nvPr/>
        </p:nvCxnSpPr>
        <p:spPr>
          <a:xfrm>
            <a:off x="2717995" y="3704529"/>
            <a:ext cx="0" cy="17219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Прямая соединительная линия 48"/>
          <p:cNvCxnSpPr/>
          <p:nvPr/>
        </p:nvCxnSpPr>
        <p:spPr>
          <a:xfrm>
            <a:off x="2715135" y="3872476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>
            <a:off x="2863160" y="3939425"/>
            <a:ext cx="5932" cy="124629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 flipV="1">
            <a:off x="2861402" y="3636508"/>
            <a:ext cx="1942044" cy="263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2" name="TextBox 51"/>
          <p:cNvSpPr txBox="1"/>
          <p:nvPr/>
        </p:nvSpPr>
        <p:spPr>
          <a:xfrm>
            <a:off x="3008785" y="3665338"/>
            <a:ext cx="1794661" cy="475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623" dirty="0">
                <a:solidFill>
                  <a:srgbClr val="0070C0"/>
                </a:solidFill>
              </a:rPr>
              <a:t>Распечатайте или перепишите заявление на получение сертификата, направленное Вам на электронную почту по результатам подачи электронной заявки (шаг 1). </a:t>
            </a:r>
          </a:p>
        </p:txBody>
      </p:sp>
      <p:sp>
        <p:nvSpPr>
          <p:cNvPr id="53" name="Шестиугольник 52"/>
          <p:cNvSpPr/>
          <p:nvPr/>
        </p:nvSpPr>
        <p:spPr>
          <a:xfrm rot="5400000">
            <a:off x="2761883" y="1875667"/>
            <a:ext cx="214419" cy="191215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969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2</a:t>
            </a:r>
          </a:p>
        </p:txBody>
      </p:sp>
      <p:cxnSp>
        <p:nvCxnSpPr>
          <p:cNvPr id="54" name="Прямая соединительная линия 53"/>
          <p:cNvCxnSpPr/>
          <p:nvPr/>
        </p:nvCxnSpPr>
        <p:spPr>
          <a:xfrm flipH="1">
            <a:off x="2717491" y="1814212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Прямая соединительная линия 54"/>
          <p:cNvCxnSpPr/>
          <p:nvPr/>
        </p:nvCxnSpPr>
        <p:spPr>
          <a:xfrm>
            <a:off x="2720352" y="1881161"/>
            <a:ext cx="0" cy="17219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Прямая соединительная линия 55"/>
          <p:cNvCxnSpPr/>
          <p:nvPr/>
        </p:nvCxnSpPr>
        <p:spPr>
          <a:xfrm>
            <a:off x="2717491" y="2049109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/>
          <p:cNvCxnSpPr/>
          <p:nvPr/>
        </p:nvCxnSpPr>
        <p:spPr>
          <a:xfrm>
            <a:off x="2865518" y="2116056"/>
            <a:ext cx="3575" cy="42752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 flipV="1">
            <a:off x="2863759" y="1813140"/>
            <a:ext cx="1942044" cy="263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TextBox 58"/>
          <p:cNvSpPr txBox="1"/>
          <p:nvPr/>
        </p:nvSpPr>
        <p:spPr>
          <a:xfrm>
            <a:off x="3011141" y="1841971"/>
            <a:ext cx="1794661" cy="7633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623" dirty="0">
                <a:solidFill>
                  <a:srgbClr val="0070C0"/>
                </a:solidFill>
              </a:rPr>
              <a:t>Используете присланные по результатам заполнения электронной заявки номер сертификата и пароль для авторизации в системе </a:t>
            </a:r>
            <a:r>
              <a:rPr lang="en-US" sz="623" dirty="0">
                <a:solidFill>
                  <a:srgbClr val="0070C0"/>
                </a:solidFill>
              </a:rPr>
              <a:t>https://mordovia.pfdo.ru</a:t>
            </a:r>
            <a:r>
              <a:rPr lang="ru-RU" sz="623" dirty="0">
                <a:solidFill>
                  <a:srgbClr val="0070C0"/>
                </a:solidFill>
              </a:rPr>
              <a:t>.</a:t>
            </a:r>
          </a:p>
          <a:p>
            <a:pPr algn="just"/>
            <a:r>
              <a:rPr lang="ru-RU" sz="623" dirty="0">
                <a:solidFill>
                  <a:srgbClr val="0070C0"/>
                </a:solidFill>
              </a:rPr>
              <a:t>Выберите через личный кабинет кружки и секции в системе </a:t>
            </a:r>
            <a:r>
              <a:rPr lang="en-US" sz="623" dirty="0">
                <a:solidFill>
                  <a:srgbClr val="0070C0"/>
                </a:solidFill>
              </a:rPr>
              <a:t>https://mordovia.pfdo.ru</a:t>
            </a:r>
            <a:r>
              <a:rPr lang="ru-RU" sz="623" dirty="0">
                <a:solidFill>
                  <a:srgbClr val="0070C0"/>
                </a:solidFill>
              </a:rPr>
              <a:t>. Подайте электронные заявки.</a:t>
            </a:r>
          </a:p>
        </p:txBody>
      </p:sp>
      <p:sp>
        <p:nvSpPr>
          <p:cNvPr id="61" name="Шестиугольник 60"/>
          <p:cNvSpPr/>
          <p:nvPr/>
        </p:nvSpPr>
        <p:spPr>
          <a:xfrm rot="5400000">
            <a:off x="2759525" y="2709666"/>
            <a:ext cx="214419" cy="191215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969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3</a:t>
            </a:r>
          </a:p>
        </p:txBody>
      </p:sp>
      <p:cxnSp>
        <p:nvCxnSpPr>
          <p:cNvPr id="62" name="Прямая соединительная линия 61"/>
          <p:cNvCxnSpPr/>
          <p:nvPr/>
        </p:nvCxnSpPr>
        <p:spPr>
          <a:xfrm flipH="1">
            <a:off x="2715135" y="2648212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Прямая соединительная линия 62"/>
          <p:cNvCxnSpPr/>
          <p:nvPr/>
        </p:nvCxnSpPr>
        <p:spPr>
          <a:xfrm>
            <a:off x="2717995" y="2715161"/>
            <a:ext cx="0" cy="17219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единительная линия 63"/>
          <p:cNvCxnSpPr/>
          <p:nvPr/>
        </p:nvCxnSpPr>
        <p:spPr>
          <a:xfrm>
            <a:off x="2715135" y="2883108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/>
          <p:nvPr/>
        </p:nvCxnSpPr>
        <p:spPr>
          <a:xfrm>
            <a:off x="2863161" y="2950057"/>
            <a:ext cx="3575" cy="24925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/>
          <p:cNvCxnSpPr/>
          <p:nvPr/>
        </p:nvCxnSpPr>
        <p:spPr>
          <a:xfrm flipV="1">
            <a:off x="2861402" y="2647139"/>
            <a:ext cx="1942044" cy="263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7" name="TextBox 66"/>
          <p:cNvSpPr txBox="1"/>
          <p:nvPr/>
        </p:nvSpPr>
        <p:spPr>
          <a:xfrm>
            <a:off x="3008785" y="2675970"/>
            <a:ext cx="1794661" cy="955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623" dirty="0">
                <a:solidFill>
                  <a:srgbClr val="0070C0"/>
                </a:solidFill>
              </a:rPr>
              <a:t>Дождитесь подтверждения получения Вашей заявки от организации (перевода заявки в статус «подтвержденная» в Вашем личном кабинете). Ознакомьтесь с договором-офертой об обучении и распечатайте или подпишите заявление на зачисление на обучение по выбранному кружку, доступное в Вашем личном кабинете</a:t>
            </a:r>
          </a:p>
        </p:txBody>
      </p:sp>
      <p:sp>
        <p:nvSpPr>
          <p:cNvPr id="69" name="Шестиугольник 68"/>
          <p:cNvSpPr/>
          <p:nvPr/>
        </p:nvSpPr>
        <p:spPr>
          <a:xfrm rot="5400000">
            <a:off x="2759525" y="4230344"/>
            <a:ext cx="214419" cy="191215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969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5</a:t>
            </a:r>
          </a:p>
        </p:txBody>
      </p:sp>
      <p:cxnSp>
        <p:nvCxnSpPr>
          <p:cNvPr id="70" name="Прямая соединительная линия 69"/>
          <p:cNvCxnSpPr/>
          <p:nvPr/>
        </p:nvCxnSpPr>
        <p:spPr>
          <a:xfrm flipH="1">
            <a:off x="2715135" y="4168890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Прямая соединительная линия 70"/>
          <p:cNvCxnSpPr/>
          <p:nvPr/>
        </p:nvCxnSpPr>
        <p:spPr>
          <a:xfrm>
            <a:off x="2717995" y="4235839"/>
            <a:ext cx="0" cy="17219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Прямая соединительная линия 71"/>
          <p:cNvCxnSpPr/>
          <p:nvPr/>
        </p:nvCxnSpPr>
        <p:spPr>
          <a:xfrm>
            <a:off x="2715135" y="4403786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Прямая соединительная линия 72"/>
          <p:cNvCxnSpPr/>
          <p:nvPr/>
        </p:nvCxnSpPr>
        <p:spPr>
          <a:xfrm flipH="1">
            <a:off x="2861403" y="4470736"/>
            <a:ext cx="1758" cy="81468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Прямая соединительная линия 73"/>
          <p:cNvCxnSpPr/>
          <p:nvPr/>
        </p:nvCxnSpPr>
        <p:spPr>
          <a:xfrm flipV="1">
            <a:off x="2861402" y="4167817"/>
            <a:ext cx="1942044" cy="263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5" name="TextBox 74"/>
          <p:cNvSpPr txBox="1"/>
          <p:nvPr/>
        </p:nvSpPr>
        <p:spPr>
          <a:xfrm>
            <a:off x="3008785" y="4196648"/>
            <a:ext cx="1794661" cy="13385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623" dirty="0">
                <a:solidFill>
                  <a:srgbClr val="0070C0"/>
                </a:solidFill>
              </a:rPr>
              <a:t>Отнесите лично (или передайте вместе с ребенком) заявления, распечатанные на шагах 3 и 4, и подтверждающие документы (перечень которых размещен на портале системе</a:t>
            </a:r>
            <a:r>
              <a:rPr lang="en-US" sz="623" dirty="0">
                <a:solidFill>
                  <a:srgbClr val="0070C0"/>
                </a:solidFill>
              </a:rPr>
              <a:t> https://mordovia.pfdo.ru</a:t>
            </a:r>
            <a:r>
              <a:rPr lang="ru-RU" sz="623" dirty="0">
                <a:solidFill>
                  <a:srgbClr val="0070C0"/>
                </a:solidFill>
              </a:rPr>
              <a:t>), в организацию, кружок которой Вы выбрали для обучения.</a:t>
            </a:r>
          </a:p>
          <a:p>
            <a:pPr algn="just"/>
            <a:r>
              <a:rPr lang="ru-RU" sz="623" dirty="0">
                <a:solidFill>
                  <a:srgbClr val="0070C0"/>
                </a:solidFill>
              </a:rPr>
              <a:t>Представитель организации проверит правильность заполнения заявления на получение сертификата, после окончательно активирует Ваш личный кабинет. Ребенок будет зачислен на выбранный кружок.</a:t>
            </a:r>
          </a:p>
        </p:txBody>
      </p:sp>
      <p:sp>
        <p:nvSpPr>
          <p:cNvPr id="81" name="Шестиугольник 80"/>
          <p:cNvSpPr/>
          <p:nvPr/>
        </p:nvSpPr>
        <p:spPr>
          <a:xfrm rot="5400000">
            <a:off x="2761883" y="5958910"/>
            <a:ext cx="214419" cy="191215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969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6</a:t>
            </a:r>
          </a:p>
        </p:txBody>
      </p:sp>
      <p:cxnSp>
        <p:nvCxnSpPr>
          <p:cNvPr id="82" name="Прямая соединительная линия 81"/>
          <p:cNvCxnSpPr/>
          <p:nvPr/>
        </p:nvCxnSpPr>
        <p:spPr>
          <a:xfrm flipH="1">
            <a:off x="2717491" y="5897456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3" name="Прямая соединительная линия 82"/>
          <p:cNvCxnSpPr/>
          <p:nvPr/>
        </p:nvCxnSpPr>
        <p:spPr>
          <a:xfrm>
            <a:off x="2720352" y="5964404"/>
            <a:ext cx="0" cy="17219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4" name="Прямая соединительная линия 83"/>
          <p:cNvCxnSpPr/>
          <p:nvPr/>
        </p:nvCxnSpPr>
        <p:spPr>
          <a:xfrm>
            <a:off x="2717491" y="6132353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Прямая соединительная линия 84"/>
          <p:cNvCxnSpPr/>
          <p:nvPr/>
        </p:nvCxnSpPr>
        <p:spPr>
          <a:xfrm>
            <a:off x="2865517" y="6199301"/>
            <a:ext cx="3575" cy="24925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6" name="Прямая соединительная линия 85"/>
          <p:cNvCxnSpPr/>
          <p:nvPr/>
        </p:nvCxnSpPr>
        <p:spPr>
          <a:xfrm flipV="1">
            <a:off x="2863758" y="5896384"/>
            <a:ext cx="1942044" cy="263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7" name="TextBox 86"/>
          <p:cNvSpPr txBox="1"/>
          <p:nvPr/>
        </p:nvSpPr>
        <p:spPr>
          <a:xfrm>
            <a:off x="3011141" y="5925213"/>
            <a:ext cx="1794661" cy="6674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623" dirty="0">
                <a:solidFill>
                  <a:srgbClr val="0070C0"/>
                </a:solidFill>
              </a:rPr>
              <a:t>Теперь, когда сертификат Вашего ребенка подтвержден, Вы сможете выбирать и записываться на образовательные программы за счет сертификата без необходимости его повторного получения. Просто повторяйте шаги 2 и 3.</a:t>
            </a:r>
          </a:p>
        </p:txBody>
      </p:sp>
      <p:sp>
        <p:nvSpPr>
          <p:cNvPr id="88" name="Шестиугольник 87"/>
          <p:cNvSpPr/>
          <p:nvPr/>
        </p:nvSpPr>
        <p:spPr>
          <a:xfrm rot="5400000">
            <a:off x="5097095" y="1211123"/>
            <a:ext cx="214419" cy="191215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969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1</a:t>
            </a:r>
          </a:p>
        </p:txBody>
      </p:sp>
      <p:cxnSp>
        <p:nvCxnSpPr>
          <p:cNvPr id="89" name="Прямая соединительная линия 88"/>
          <p:cNvCxnSpPr/>
          <p:nvPr/>
        </p:nvCxnSpPr>
        <p:spPr>
          <a:xfrm flipH="1">
            <a:off x="5052703" y="1149668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Прямая соединительная линия 89"/>
          <p:cNvCxnSpPr/>
          <p:nvPr/>
        </p:nvCxnSpPr>
        <p:spPr>
          <a:xfrm>
            <a:off x="5055564" y="1216618"/>
            <a:ext cx="0" cy="17219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1" name="Прямая соединительная линия 90"/>
          <p:cNvCxnSpPr/>
          <p:nvPr/>
        </p:nvCxnSpPr>
        <p:spPr>
          <a:xfrm>
            <a:off x="5052703" y="1384565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2" name="Прямая соединительная линия 91"/>
          <p:cNvCxnSpPr/>
          <p:nvPr/>
        </p:nvCxnSpPr>
        <p:spPr>
          <a:xfrm>
            <a:off x="5200729" y="1451513"/>
            <a:ext cx="3575" cy="41255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3" name="Прямая соединительная линия 92"/>
          <p:cNvCxnSpPr/>
          <p:nvPr/>
        </p:nvCxnSpPr>
        <p:spPr>
          <a:xfrm flipV="1">
            <a:off x="5198970" y="1148596"/>
            <a:ext cx="1942044" cy="263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4" name="TextBox 93"/>
          <p:cNvSpPr txBox="1"/>
          <p:nvPr/>
        </p:nvSpPr>
        <p:spPr>
          <a:xfrm>
            <a:off x="5346353" y="1177427"/>
            <a:ext cx="1794661" cy="7633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623" dirty="0">
                <a:solidFill>
                  <a:srgbClr val="0070C0"/>
                </a:solidFill>
              </a:rPr>
              <a:t>начиная с </a:t>
            </a:r>
            <a:r>
              <a:rPr lang="ru-RU" sz="623" dirty="0" smtClean="0">
                <a:solidFill>
                  <a:srgbClr val="7030A0"/>
                </a:solidFill>
              </a:rPr>
              <a:t>15 </a:t>
            </a:r>
            <a:r>
              <a:rPr lang="ru-RU" sz="623" dirty="0">
                <a:solidFill>
                  <a:srgbClr val="7030A0"/>
                </a:solidFill>
              </a:rPr>
              <a:t>мая 201</a:t>
            </a:r>
            <a:r>
              <a:rPr lang="en-US" sz="623" dirty="0">
                <a:solidFill>
                  <a:srgbClr val="7030A0"/>
                </a:solidFill>
              </a:rPr>
              <a:t>9</a:t>
            </a:r>
            <a:r>
              <a:rPr lang="ru-RU" sz="623" dirty="0">
                <a:solidFill>
                  <a:srgbClr val="7030A0"/>
                </a:solidFill>
              </a:rPr>
              <a:t> года </a:t>
            </a:r>
            <a:r>
              <a:rPr lang="ru-RU" sz="623" dirty="0">
                <a:solidFill>
                  <a:srgbClr val="0070C0"/>
                </a:solidFill>
              </a:rPr>
              <a:t>обратитесь с документами* на ребенка в одну из организаций, уполномоченных на прием заявлений на получение сертификата, </a:t>
            </a:r>
            <a:r>
              <a:rPr lang="ru-RU" sz="623" dirty="0">
                <a:solidFill>
                  <a:srgbClr val="FF0000"/>
                </a:solidFill>
              </a:rPr>
              <a:t>перечень которых указан на обороте</a:t>
            </a:r>
            <a:r>
              <a:rPr lang="ru-RU" sz="623" dirty="0">
                <a:solidFill>
                  <a:srgbClr val="0070C0"/>
                </a:solidFill>
              </a:rPr>
              <a:t>.</a:t>
            </a:r>
          </a:p>
          <a:p>
            <a:pPr algn="just"/>
            <a:r>
              <a:rPr lang="ru-RU" sz="623" dirty="0">
                <a:solidFill>
                  <a:srgbClr val="0070C0"/>
                </a:solidFill>
              </a:rPr>
              <a:t>Совместно со специалистом организации заполните заявление и подпишите его.</a:t>
            </a:r>
          </a:p>
        </p:txBody>
      </p:sp>
      <p:sp>
        <p:nvSpPr>
          <p:cNvPr id="96" name="Шестиугольник 95"/>
          <p:cNvSpPr/>
          <p:nvPr/>
        </p:nvSpPr>
        <p:spPr>
          <a:xfrm rot="5400000">
            <a:off x="5097095" y="2521541"/>
            <a:ext cx="214419" cy="191215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969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2</a:t>
            </a:r>
          </a:p>
        </p:txBody>
      </p:sp>
      <p:cxnSp>
        <p:nvCxnSpPr>
          <p:cNvPr id="97" name="Прямая соединительная линия 96"/>
          <p:cNvCxnSpPr/>
          <p:nvPr/>
        </p:nvCxnSpPr>
        <p:spPr>
          <a:xfrm flipH="1">
            <a:off x="5052703" y="2460086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Прямая соединительная линия 97"/>
          <p:cNvCxnSpPr/>
          <p:nvPr/>
        </p:nvCxnSpPr>
        <p:spPr>
          <a:xfrm>
            <a:off x="5055564" y="2527034"/>
            <a:ext cx="0" cy="17219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9" name="Прямая соединительная линия 98"/>
          <p:cNvCxnSpPr/>
          <p:nvPr/>
        </p:nvCxnSpPr>
        <p:spPr>
          <a:xfrm>
            <a:off x="5052703" y="2694983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0" name="Прямая соединительная линия 99"/>
          <p:cNvCxnSpPr/>
          <p:nvPr/>
        </p:nvCxnSpPr>
        <p:spPr>
          <a:xfrm>
            <a:off x="5200729" y="2761933"/>
            <a:ext cx="3575" cy="52283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1" name="Прямая соединительная линия 100"/>
          <p:cNvCxnSpPr/>
          <p:nvPr/>
        </p:nvCxnSpPr>
        <p:spPr>
          <a:xfrm flipV="1">
            <a:off x="5198971" y="2459014"/>
            <a:ext cx="1942044" cy="263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/>
          <p:cNvSpPr txBox="1"/>
          <p:nvPr/>
        </p:nvSpPr>
        <p:spPr>
          <a:xfrm>
            <a:off x="5346353" y="2487843"/>
            <a:ext cx="1794661" cy="9550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623" dirty="0">
                <a:solidFill>
                  <a:srgbClr val="0070C0"/>
                </a:solidFill>
              </a:rPr>
              <a:t>Запишите и сохраните предоставленные Вам специалистом организации номер сертификата. Рекомендуем сохранить и пароль, с его помощью Вы сможете использовать личный кабинет в системе </a:t>
            </a:r>
            <a:r>
              <a:rPr lang="en-US" sz="623" dirty="0">
                <a:solidFill>
                  <a:srgbClr val="0070C0"/>
                </a:solidFill>
              </a:rPr>
              <a:t>https://mordovia.pfdo.ru</a:t>
            </a:r>
            <a:r>
              <a:rPr lang="ru-RU" sz="623" dirty="0">
                <a:solidFill>
                  <a:srgbClr val="0070C0"/>
                </a:solidFill>
              </a:rPr>
              <a:t> для выбора и записи на кружки и секции, а также для получения прочих возможностей сертификата</a:t>
            </a:r>
          </a:p>
        </p:txBody>
      </p:sp>
      <p:sp>
        <p:nvSpPr>
          <p:cNvPr id="104" name="Шестиугольник 103"/>
          <p:cNvSpPr/>
          <p:nvPr/>
        </p:nvSpPr>
        <p:spPr>
          <a:xfrm rot="5400000">
            <a:off x="5097095" y="3456673"/>
            <a:ext cx="214419" cy="191215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969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3</a:t>
            </a:r>
          </a:p>
        </p:txBody>
      </p:sp>
      <p:cxnSp>
        <p:nvCxnSpPr>
          <p:cNvPr id="105" name="Прямая соединительная линия 104"/>
          <p:cNvCxnSpPr/>
          <p:nvPr/>
        </p:nvCxnSpPr>
        <p:spPr>
          <a:xfrm flipH="1">
            <a:off x="5052703" y="3395219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Прямая соединительная линия 105"/>
          <p:cNvCxnSpPr/>
          <p:nvPr/>
        </p:nvCxnSpPr>
        <p:spPr>
          <a:xfrm>
            <a:off x="5055564" y="3462168"/>
            <a:ext cx="0" cy="17219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7" name="Прямая соединительная линия 106"/>
          <p:cNvCxnSpPr/>
          <p:nvPr/>
        </p:nvCxnSpPr>
        <p:spPr>
          <a:xfrm>
            <a:off x="5052703" y="3630115"/>
            <a:ext cx="151600" cy="7090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8" name="Прямая соединительная линия 107"/>
          <p:cNvCxnSpPr/>
          <p:nvPr/>
        </p:nvCxnSpPr>
        <p:spPr>
          <a:xfrm>
            <a:off x="5200729" y="3697064"/>
            <a:ext cx="3575" cy="70862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9" name="Прямая соединительная линия 108"/>
          <p:cNvCxnSpPr/>
          <p:nvPr/>
        </p:nvCxnSpPr>
        <p:spPr>
          <a:xfrm flipV="1">
            <a:off x="5198971" y="3394146"/>
            <a:ext cx="1942044" cy="263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0" name="TextBox 109"/>
          <p:cNvSpPr txBox="1"/>
          <p:nvPr/>
        </p:nvSpPr>
        <p:spPr>
          <a:xfrm>
            <a:off x="5346353" y="3422977"/>
            <a:ext cx="1794661" cy="10509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623" dirty="0">
                <a:solidFill>
                  <a:srgbClr val="0070C0"/>
                </a:solidFill>
              </a:rPr>
              <a:t>Обратитесь в интересующую Вас образовательную организацию для записи на программу дополнительного образования.</a:t>
            </a:r>
          </a:p>
          <a:p>
            <a:pPr algn="just"/>
            <a:r>
              <a:rPr lang="ru-RU" sz="623" dirty="0">
                <a:solidFill>
                  <a:srgbClr val="0070C0"/>
                </a:solidFill>
              </a:rPr>
              <a:t>Вместе со специалистом организации выберите интересующий кружок или секцию, ознакомьтесь с образовательной программой, условиями обучения и подпишите заявление о зачисление на обучение</a:t>
            </a:r>
          </a:p>
        </p:txBody>
      </p:sp>
      <p:sp>
        <p:nvSpPr>
          <p:cNvPr id="113" name="Прямоугольник 112"/>
          <p:cNvSpPr/>
          <p:nvPr/>
        </p:nvSpPr>
        <p:spPr>
          <a:xfrm>
            <a:off x="5346355" y="4570083"/>
            <a:ext cx="1796833" cy="1913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623" dirty="0">
                <a:solidFill>
                  <a:srgbClr val="0070C0"/>
                </a:solidFill>
              </a:rPr>
              <a:t>* Для оформления заявления на получения сертификата Вам понадобятся:</a:t>
            </a:r>
          </a:p>
          <a:p>
            <a:pPr marL="158247" indent="-158247" algn="just">
              <a:buAutoNum type="arabicParenR"/>
            </a:pPr>
            <a:r>
              <a:rPr lang="ru-RU" sz="623" dirty="0">
                <a:solidFill>
                  <a:srgbClr val="0070C0"/>
                </a:solidFill>
              </a:rPr>
              <a:t>документ, удостоверяющий Вашу личность;</a:t>
            </a:r>
          </a:p>
          <a:p>
            <a:pPr marL="158247" indent="-158247" algn="just">
              <a:buAutoNum type="arabicParenR"/>
            </a:pPr>
            <a:r>
              <a:rPr lang="ru-RU" sz="623" dirty="0">
                <a:solidFill>
                  <a:srgbClr val="0070C0"/>
                </a:solidFill>
              </a:rPr>
              <a:t>документ, удостоверяющий личность ребенка</a:t>
            </a:r>
          </a:p>
          <a:p>
            <a:pPr marL="158247" indent="-158247" algn="just">
              <a:buAutoNum type="arabicParenR"/>
            </a:pPr>
            <a:r>
              <a:rPr lang="ru-RU" sz="623" dirty="0">
                <a:solidFill>
                  <a:srgbClr val="0070C0"/>
                </a:solidFill>
              </a:rPr>
              <a:t>документ, содержащий сведения о регистрации ребенка по месту жительства или по месту пребывания;</a:t>
            </a:r>
          </a:p>
          <a:p>
            <a:pPr marL="158247" indent="-158247" algn="just">
              <a:buAutoNum type="arabicParenR"/>
            </a:pPr>
            <a:r>
              <a:rPr lang="ru-RU" sz="623" dirty="0">
                <a:solidFill>
                  <a:srgbClr val="C00000"/>
                </a:solidFill>
              </a:rPr>
              <a:t>документы, подтверждающие право ребенка на получение сертификата дополнительного образования  соответствующей группы </a:t>
            </a:r>
          </a:p>
          <a:p>
            <a:pPr algn="just"/>
            <a:endParaRPr lang="ru-RU" sz="623" dirty="0">
              <a:solidFill>
                <a:srgbClr val="C00000"/>
              </a:solidFill>
            </a:endParaRPr>
          </a:p>
          <a:p>
            <a:pPr algn="just"/>
            <a:r>
              <a:rPr lang="ru-RU" sz="623" dirty="0">
                <a:solidFill>
                  <a:srgbClr val="0070C0"/>
                </a:solidFill>
              </a:rPr>
              <a:t>** После получения номера сертификата Вы можете в любой момент начать использовать навигатор </a:t>
            </a:r>
            <a:r>
              <a:rPr lang="en-US" sz="623" dirty="0">
                <a:solidFill>
                  <a:srgbClr val="0070C0"/>
                </a:solidFill>
              </a:rPr>
              <a:t>mordovia.pfdo.ru</a:t>
            </a:r>
            <a:r>
              <a:rPr lang="ru-RU" sz="623" dirty="0">
                <a:solidFill>
                  <a:srgbClr val="0070C0"/>
                </a:solidFill>
              </a:rPr>
              <a:t>, чтобы направлять электронные заявки на обучение.</a:t>
            </a:r>
            <a:endParaRPr lang="ru-RU" sz="623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201525" y="138788"/>
            <a:ext cx="3472424" cy="2414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969" dirty="0"/>
              <a:t>Как получить сертификат дополнительного образования</a:t>
            </a:r>
          </a:p>
        </p:txBody>
      </p:sp>
      <p:pic>
        <p:nvPicPr>
          <p:cNvPr id="76" name="Picture 7" descr="C:\Users\Semyon\Desktop\Новый точечный рисунок.bm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943939" y="1933451"/>
            <a:ext cx="452108" cy="4517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901976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22784" y="1428606"/>
            <a:ext cx="33333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/>
              <a:t>Вам принесли подписанное заявление</a:t>
            </a:r>
          </a:p>
        </p:txBody>
      </p:sp>
      <p:sp>
        <p:nvSpPr>
          <p:cNvPr id="7" name="Шестиугольник 6"/>
          <p:cNvSpPr/>
          <p:nvPr/>
        </p:nvSpPr>
        <p:spPr>
          <a:xfrm rot="5400000">
            <a:off x="140896" y="1863130"/>
            <a:ext cx="309716" cy="2762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1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1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 flipH="1">
            <a:off x="76776" y="1774364"/>
            <a:ext cx="218978" cy="10241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80908" y="1871067"/>
            <a:ext cx="0" cy="24872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76776" y="2113659"/>
            <a:ext cx="218978" cy="10241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290590" y="2210362"/>
            <a:ext cx="5164" cy="36004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flipV="1">
            <a:off x="288050" y="1772816"/>
            <a:ext cx="2805174" cy="381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500936" y="1814458"/>
            <a:ext cx="25922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900" dirty="0">
                <a:solidFill>
                  <a:srgbClr val="0070C0"/>
                </a:solidFill>
              </a:rPr>
              <a:t>Откройте личный кабинет системы АИС «Реестр сертификатов»</a:t>
            </a:r>
            <a:r>
              <a:rPr lang="en-US" sz="900" dirty="0">
                <a:solidFill>
                  <a:srgbClr val="0070C0"/>
                </a:solidFill>
              </a:rPr>
              <a:t> </a:t>
            </a:r>
            <a:r>
              <a:rPr lang="ru-RU" sz="900" dirty="0">
                <a:solidFill>
                  <a:srgbClr val="0070C0"/>
                </a:solidFill>
              </a:rPr>
              <a:t>  </a:t>
            </a:r>
            <a:r>
              <a:rPr lang="en-US" sz="900" dirty="0">
                <a:solidFill>
                  <a:srgbClr val="FF0000"/>
                </a:solidFill>
              </a:rPr>
              <a:t>&lt;</a:t>
            </a:r>
            <a:r>
              <a:rPr lang="ru-RU" sz="900" dirty="0">
                <a:solidFill>
                  <a:srgbClr val="FF0000"/>
                </a:solidFill>
              </a:rPr>
              <a:t>доменное имя/</a:t>
            </a:r>
            <a:r>
              <a:rPr lang="en-US" sz="900" dirty="0" err="1">
                <a:solidFill>
                  <a:srgbClr val="FF0000"/>
                </a:solidFill>
              </a:rPr>
              <a:t>ip</a:t>
            </a:r>
            <a:r>
              <a:rPr lang="en-US" sz="900" dirty="0">
                <a:solidFill>
                  <a:srgbClr val="FF0000"/>
                </a:solidFill>
              </a:rPr>
              <a:t>-</a:t>
            </a:r>
            <a:r>
              <a:rPr lang="ru-RU" sz="900" dirty="0">
                <a:solidFill>
                  <a:srgbClr val="FF0000"/>
                </a:solidFill>
              </a:rPr>
              <a:t>адрес требует уточнения</a:t>
            </a:r>
            <a:r>
              <a:rPr lang="en-US" sz="900" dirty="0">
                <a:solidFill>
                  <a:srgbClr val="FF0000"/>
                </a:solidFill>
              </a:rPr>
              <a:t>&gt;</a:t>
            </a:r>
            <a:endParaRPr lang="ru-RU" sz="900" dirty="0">
              <a:solidFill>
                <a:srgbClr val="FF0000"/>
              </a:solidFill>
            </a:endParaRPr>
          </a:p>
          <a:p>
            <a:pPr algn="just"/>
            <a:r>
              <a:rPr lang="ru-RU" sz="900" dirty="0">
                <a:solidFill>
                  <a:srgbClr val="0070C0"/>
                </a:solidFill>
              </a:rPr>
              <a:t>Укажите реквизиты заявления и номер сертификата в поле поиска заявки. Найдите заявку.</a:t>
            </a:r>
          </a:p>
        </p:txBody>
      </p:sp>
      <p:sp>
        <p:nvSpPr>
          <p:cNvPr id="14" name="Шестиугольник 13"/>
          <p:cNvSpPr/>
          <p:nvPr/>
        </p:nvSpPr>
        <p:spPr>
          <a:xfrm rot="5400000">
            <a:off x="144300" y="2829776"/>
            <a:ext cx="309716" cy="2762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1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2</a:t>
            </a: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 flipH="1">
            <a:off x="80180" y="2741010"/>
            <a:ext cx="218978" cy="10241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84312" y="2837713"/>
            <a:ext cx="0" cy="24872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80180" y="3080305"/>
            <a:ext cx="218978" cy="10241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293994" y="3177008"/>
            <a:ext cx="5164" cy="942924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Прямая соединительная линия 18"/>
          <p:cNvCxnSpPr/>
          <p:nvPr/>
        </p:nvCxnSpPr>
        <p:spPr>
          <a:xfrm flipV="1">
            <a:off x="291454" y="2739462"/>
            <a:ext cx="2805174" cy="381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504340" y="2781104"/>
            <a:ext cx="2592288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900" dirty="0">
                <a:solidFill>
                  <a:srgbClr val="0070C0"/>
                </a:solidFill>
              </a:rPr>
              <a:t>Сопоставьте данные, указанные в заявлении, с документами ребенка и родителя (законного представителя). Подтвердите правильность данных в заявлении. В случае если у Вас есть доступ к просмотру персональных данных в системе АИС «Реестр сертификатов» (используется </a:t>
            </a:r>
            <a:r>
              <a:rPr lang="en-US" sz="900" dirty="0" err="1">
                <a:solidFill>
                  <a:srgbClr val="0070C0"/>
                </a:solidFill>
              </a:rPr>
              <a:t>VipNet</a:t>
            </a:r>
            <a:r>
              <a:rPr lang="ru-RU" sz="900" dirty="0">
                <a:solidFill>
                  <a:srgbClr val="0070C0"/>
                </a:solidFill>
              </a:rPr>
              <a:t>-канал) сопоставьте данные с введенными в систему.</a:t>
            </a:r>
          </a:p>
        </p:txBody>
      </p:sp>
      <p:sp>
        <p:nvSpPr>
          <p:cNvPr id="21" name="Шестиугольник 20"/>
          <p:cNvSpPr/>
          <p:nvPr/>
        </p:nvSpPr>
        <p:spPr>
          <a:xfrm rot="5400000">
            <a:off x="6526956" y="1460768"/>
            <a:ext cx="309716" cy="2762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1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1</a:t>
            </a:r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 flipH="1">
            <a:off x="6462836" y="1372003"/>
            <a:ext cx="218978" cy="10241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Прямая соединительная линия 22"/>
          <p:cNvCxnSpPr/>
          <p:nvPr/>
        </p:nvCxnSpPr>
        <p:spPr>
          <a:xfrm>
            <a:off x="6466968" y="1468705"/>
            <a:ext cx="0" cy="24872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Прямая соединительная линия 23"/>
          <p:cNvCxnSpPr/>
          <p:nvPr/>
        </p:nvCxnSpPr>
        <p:spPr>
          <a:xfrm>
            <a:off x="6462836" y="1711298"/>
            <a:ext cx="218978" cy="10241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Прямая соединительная линия 24"/>
          <p:cNvCxnSpPr/>
          <p:nvPr/>
        </p:nvCxnSpPr>
        <p:spPr>
          <a:xfrm flipH="1">
            <a:off x="6674111" y="1808000"/>
            <a:ext cx="2540" cy="11192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 flipV="1">
            <a:off x="6674110" y="1370454"/>
            <a:ext cx="2805174" cy="381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6886996" y="1412096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900" dirty="0">
                <a:solidFill>
                  <a:srgbClr val="0070C0"/>
                </a:solidFill>
              </a:rPr>
              <a:t>Разместите свои образовательные программы в навигаторе </a:t>
            </a:r>
            <a:r>
              <a:rPr lang="en-US" sz="900" dirty="0">
                <a:solidFill>
                  <a:srgbClr val="0070C0"/>
                </a:solidFill>
              </a:rPr>
              <a:t>https://mordovia.pfdo.ru</a:t>
            </a:r>
            <a:r>
              <a:rPr lang="ru-RU" sz="900" dirty="0">
                <a:solidFill>
                  <a:srgbClr val="0070C0"/>
                </a:solidFill>
              </a:rPr>
              <a:t> в соответствующем реестре</a:t>
            </a:r>
          </a:p>
        </p:txBody>
      </p:sp>
      <p:sp>
        <p:nvSpPr>
          <p:cNvPr id="30" name="Прямоугольник 29"/>
          <p:cNvSpPr/>
          <p:nvPr/>
        </p:nvSpPr>
        <p:spPr>
          <a:xfrm>
            <a:off x="774028" y="200721"/>
            <a:ext cx="834709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1400" dirty="0"/>
              <a:t>Алгоритмы работы с сертификатом дополнительного образования. Что нужно знать учреждению:</a:t>
            </a:r>
          </a:p>
        </p:txBody>
      </p:sp>
      <p:cxnSp>
        <p:nvCxnSpPr>
          <p:cNvPr id="32" name="Прямая соединительная линия 31"/>
          <p:cNvCxnSpPr/>
          <p:nvPr/>
        </p:nvCxnSpPr>
        <p:spPr>
          <a:xfrm>
            <a:off x="3152800" y="1392039"/>
            <a:ext cx="0" cy="410730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Прямоугольник 33"/>
          <p:cNvSpPr/>
          <p:nvPr/>
        </p:nvSpPr>
        <p:spPr>
          <a:xfrm>
            <a:off x="220792" y="764704"/>
            <a:ext cx="5764584" cy="4154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50" dirty="0">
                <a:solidFill>
                  <a:srgbClr val="0070C0"/>
                </a:solidFill>
              </a:rPr>
              <a:t>начиная </a:t>
            </a:r>
            <a:r>
              <a:rPr lang="ru-RU" sz="1050">
                <a:solidFill>
                  <a:srgbClr val="0070C0"/>
                </a:solidFill>
              </a:rPr>
              <a:t>с </a:t>
            </a:r>
            <a:r>
              <a:rPr lang="ru-RU" sz="1050" smtClean="0">
                <a:solidFill>
                  <a:srgbClr val="FF0000"/>
                </a:solidFill>
              </a:rPr>
              <a:t>15 </a:t>
            </a:r>
            <a:r>
              <a:rPr lang="ru-RU" sz="1050" dirty="0">
                <a:solidFill>
                  <a:srgbClr val="FF0000"/>
                </a:solidFill>
              </a:rPr>
              <a:t>мая 2019 года </a:t>
            </a:r>
            <a:r>
              <a:rPr lang="ru-RU" sz="1050" dirty="0">
                <a:solidFill>
                  <a:srgbClr val="0070C0"/>
                </a:solidFill>
              </a:rPr>
              <a:t>к Вам могут обратиться родители (законные представители) детей с целью получения сертификата дополнительного образования.</a:t>
            </a:r>
          </a:p>
        </p:txBody>
      </p:sp>
      <p:cxnSp>
        <p:nvCxnSpPr>
          <p:cNvPr id="36" name="Прямая соединительная линия 35"/>
          <p:cNvCxnSpPr/>
          <p:nvPr/>
        </p:nvCxnSpPr>
        <p:spPr>
          <a:xfrm>
            <a:off x="6393160" y="806559"/>
            <a:ext cx="0" cy="56467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Шестиугольник 38"/>
          <p:cNvSpPr/>
          <p:nvPr/>
        </p:nvSpPr>
        <p:spPr>
          <a:xfrm rot="5400000">
            <a:off x="144300" y="4357618"/>
            <a:ext cx="309716" cy="2762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1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3</a:t>
            </a:r>
          </a:p>
        </p:txBody>
      </p:sp>
      <p:cxnSp>
        <p:nvCxnSpPr>
          <p:cNvPr id="40" name="Прямая соединительная линия 39"/>
          <p:cNvCxnSpPr/>
          <p:nvPr/>
        </p:nvCxnSpPr>
        <p:spPr>
          <a:xfrm flipH="1">
            <a:off x="80180" y="4268852"/>
            <a:ext cx="218978" cy="10241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Прямая соединительная линия 40"/>
          <p:cNvCxnSpPr/>
          <p:nvPr/>
        </p:nvCxnSpPr>
        <p:spPr>
          <a:xfrm>
            <a:off x="84312" y="4365555"/>
            <a:ext cx="0" cy="24872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>
            <a:off x="80180" y="4608147"/>
            <a:ext cx="218978" cy="10241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>
            <a:off x="293994" y="4704850"/>
            <a:ext cx="2582" cy="8044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 flipV="1">
            <a:off x="291454" y="4267304"/>
            <a:ext cx="2805174" cy="381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504340" y="4308946"/>
            <a:ext cx="25922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900" dirty="0">
                <a:solidFill>
                  <a:srgbClr val="0070C0"/>
                </a:solidFill>
              </a:rPr>
              <a:t>Если Вами установлена корректность внесенных персональных данных – примите заявление и зарегистрируйте его прием в системе АИС «Реестр сертификатов».</a:t>
            </a:r>
          </a:p>
          <a:p>
            <a:pPr algn="just"/>
            <a:r>
              <a:rPr lang="ru-RU" sz="900" dirty="0">
                <a:solidFill>
                  <a:srgbClr val="0070C0"/>
                </a:solidFill>
              </a:rPr>
              <a:t>После этого, если Вы уполномочены осуществлять подтверждение сертификатов – активируйте сертификат в системе АИС «Реестр сертификатов».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3305971" y="1311058"/>
            <a:ext cx="272715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100" dirty="0"/>
              <a:t>К Вам пришли за оформлением сертификата</a:t>
            </a:r>
          </a:p>
        </p:txBody>
      </p:sp>
      <p:sp>
        <p:nvSpPr>
          <p:cNvPr id="48" name="Шестиугольник 47"/>
          <p:cNvSpPr/>
          <p:nvPr/>
        </p:nvSpPr>
        <p:spPr>
          <a:xfrm rot="5400000">
            <a:off x="3310320" y="1862739"/>
            <a:ext cx="309716" cy="2762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1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1</a:t>
            </a:r>
          </a:p>
        </p:txBody>
      </p:sp>
      <p:cxnSp>
        <p:nvCxnSpPr>
          <p:cNvPr id="49" name="Прямая соединительная линия 48"/>
          <p:cNvCxnSpPr/>
          <p:nvPr/>
        </p:nvCxnSpPr>
        <p:spPr>
          <a:xfrm flipH="1">
            <a:off x="3246200" y="1773974"/>
            <a:ext cx="218978" cy="10241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Прямая соединительная линия 49"/>
          <p:cNvCxnSpPr/>
          <p:nvPr/>
        </p:nvCxnSpPr>
        <p:spPr>
          <a:xfrm>
            <a:off x="3250332" y="1870677"/>
            <a:ext cx="0" cy="24872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Прямая соединительная линия 50"/>
          <p:cNvCxnSpPr/>
          <p:nvPr/>
        </p:nvCxnSpPr>
        <p:spPr>
          <a:xfrm>
            <a:off x="3246200" y="2113269"/>
            <a:ext cx="218978" cy="10241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Прямая соединительная линия 51"/>
          <p:cNvCxnSpPr/>
          <p:nvPr/>
        </p:nvCxnSpPr>
        <p:spPr>
          <a:xfrm>
            <a:off x="3460014" y="2209971"/>
            <a:ext cx="5986" cy="11192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Прямая соединительная линия 52"/>
          <p:cNvCxnSpPr/>
          <p:nvPr/>
        </p:nvCxnSpPr>
        <p:spPr>
          <a:xfrm flipV="1">
            <a:off x="3457474" y="1772426"/>
            <a:ext cx="2805174" cy="381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4" name="TextBox 53"/>
          <p:cNvSpPr txBox="1"/>
          <p:nvPr/>
        </p:nvSpPr>
        <p:spPr>
          <a:xfrm>
            <a:off x="3670360" y="1814068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900" dirty="0">
                <a:solidFill>
                  <a:srgbClr val="0070C0"/>
                </a:solidFill>
              </a:rPr>
              <a:t>Убедитесь, что Заявитель взял с собой необходимые документы</a:t>
            </a:r>
          </a:p>
        </p:txBody>
      </p:sp>
      <p:sp>
        <p:nvSpPr>
          <p:cNvPr id="55" name="Шестиугольник 54"/>
          <p:cNvSpPr/>
          <p:nvPr/>
        </p:nvSpPr>
        <p:spPr>
          <a:xfrm rot="5400000">
            <a:off x="3313724" y="2511202"/>
            <a:ext cx="309716" cy="2762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1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2</a:t>
            </a:r>
          </a:p>
        </p:txBody>
      </p:sp>
      <p:cxnSp>
        <p:nvCxnSpPr>
          <p:cNvPr id="56" name="Прямая соединительная линия 55"/>
          <p:cNvCxnSpPr/>
          <p:nvPr/>
        </p:nvCxnSpPr>
        <p:spPr>
          <a:xfrm flipH="1">
            <a:off x="3249605" y="2422437"/>
            <a:ext cx="218978" cy="10241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Прямая соединительная линия 56"/>
          <p:cNvCxnSpPr/>
          <p:nvPr/>
        </p:nvCxnSpPr>
        <p:spPr>
          <a:xfrm>
            <a:off x="3253736" y="2519140"/>
            <a:ext cx="0" cy="24872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Прямая соединительная линия 57"/>
          <p:cNvCxnSpPr/>
          <p:nvPr/>
        </p:nvCxnSpPr>
        <p:spPr>
          <a:xfrm>
            <a:off x="3249605" y="2761732"/>
            <a:ext cx="218978" cy="10241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Прямая соединительная линия 58"/>
          <p:cNvCxnSpPr/>
          <p:nvPr/>
        </p:nvCxnSpPr>
        <p:spPr>
          <a:xfrm>
            <a:off x="3463419" y="2858436"/>
            <a:ext cx="5164" cy="58725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Прямая соединительная линия 59"/>
          <p:cNvCxnSpPr/>
          <p:nvPr/>
        </p:nvCxnSpPr>
        <p:spPr>
          <a:xfrm flipV="1">
            <a:off x="3460878" y="2420889"/>
            <a:ext cx="2805174" cy="381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" name="TextBox 60"/>
          <p:cNvSpPr txBox="1"/>
          <p:nvPr/>
        </p:nvSpPr>
        <p:spPr>
          <a:xfrm>
            <a:off x="3673764" y="2462531"/>
            <a:ext cx="259228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900" dirty="0">
                <a:solidFill>
                  <a:srgbClr val="0070C0"/>
                </a:solidFill>
              </a:rPr>
              <a:t>Откройте личный кабинет системы АИС «Реестр сертификатов»</a:t>
            </a:r>
            <a:r>
              <a:rPr lang="en-US" sz="900" dirty="0">
                <a:solidFill>
                  <a:srgbClr val="0070C0"/>
                </a:solidFill>
              </a:rPr>
              <a:t> </a:t>
            </a:r>
            <a:r>
              <a:rPr lang="ru-RU" sz="900" dirty="0">
                <a:solidFill>
                  <a:srgbClr val="0070C0"/>
                </a:solidFill>
              </a:rPr>
              <a:t>  </a:t>
            </a:r>
            <a:r>
              <a:rPr lang="en-US" sz="900" dirty="0">
                <a:solidFill>
                  <a:srgbClr val="FF0000"/>
                </a:solidFill>
              </a:rPr>
              <a:t>&lt;</a:t>
            </a:r>
            <a:r>
              <a:rPr lang="ru-RU" sz="900" dirty="0">
                <a:solidFill>
                  <a:srgbClr val="FF0000"/>
                </a:solidFill>
              </a:rPr>
              <a:t>доменное имя/</a:t>
            </a:r>
            <a:r>
              <a:rPr lang="en-US" sz="900" dirty="0" err="1">
                <a:solidFill>
                  <a:srgbClr val="FF0000"/>
                </a:solidFill>
              </a:rPr>
              <a:t>ip</a:t>
            </a:r>
            <a:r>
              <a:rPr lang="en-US" sz="900" dirty="0">
                <a:solidFill>
                  <a:srgbClr val="FF0000"/>
                </a:solidFill>
              </a:rPr>
              <a:t>-</a:t>
            </a:r>
            <a:r>
              <a:rPr lang="ru-RU" sz="900" dirty="0">
                <a:solidFill>
                  <a:srgbClr val="FF0000"/>
                </a:solidFill>
              </a:rPr>
              <a:t>адрес требует уточнения</a:t>
            </a:r>
            <a:r>
              <a:rPr lang="en-US" sz="900" dirty="0">
                <a:solidFill>
                  <a:srgbClr val="FF0000"/>
                </a:solidFill>
              </a:rPr>
              <a:t>&gt;</a:t>
            </a:r>
            <a:endParaRPr lang="ru-RU" sz="900" dirty="0">
              <a:solidFill>
                <a:srgbClr val="FF0000"/>
              </a:solidFill>
            </a:endParaRPr>
          </a:p>
          <a:p>
            <a:pPr algn="just"/>
            <a:r>
              <a:rPr lang="ru-RU" sz="900" dirty="0">
                <a:solidFill>
                  <a:srgbClr val="0070C0"/>
                </a:solidFill>
              </a:rPr>
              <a:t>Совместно с Заявителем заполните заявку на получение сертификата. Галочки должен поставить Заявитель!</a:t>
            </a:r>
          </a:p>
        </p:txBody>
      </p:sp>
      <p:sp>
        <p:nvSpPr>
          <p:cNvPr id="62" name="Шестиугольник 61"/>
          <p:cNvSpPr/>
          <p:nvPr/>
        </p:nvSpPr>
        <p:spPr>
          <a:xfrm rot="5400000">
            <a:off x="3313724" y="3648090"/>
            <a:ext cx="309716" cy="2762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1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3</a:t>
            </a:r>
          </a:p>
        </p:txBody>
      </p:sp>
      <p:cxnSp>
        <p:nvCxnSpPr>
          <p:cNvPr id="63" name="Прямая соединительная линия 62"/>
          <p:cNvCxnSpPr/>
          <p:nvPr/>
        </p:nvCxnSpPr>
        <p:spPr>
          <a:xfrm flipH="1">
            <a:off x="3249605" y="3559325"/>
            <a:ext cx="218978" cy="10241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Прямая соединительная линия 63"/>
          <p:cNvCxnSpPr/>
          <p:nvPr/>
        </p:nvCxnSpPr>
        <p:spPr>
          <a:xfrm>
            <a:off x="3253736" y="3656028"/>
            <a:ext cx="0" cy="24872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Прямая соединительная линия 64"/>
          <p:cNvCxnSpPr/>
          <p:nvPr/>
        </p:nvCxnSpPr>
        <p:spPr>
          <a:xfrm>
            <a:off x="3249605" y="3898620"/>
            <a:ext cx="218978" cy="10241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Прямая соединительная линия 65"/>
          <p:cNvCxnSpPr/>
          <p:nvPr/>
        </p:nvCxnSpPr>
        <p:spPr>
          <a:xfrm>
            <a:off x="3463419" y="3995322"/>
            <a:ext cx="9376" cy="388926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Прямая соединительная линия 66"/>
          <p:cNvCxnSpPr/>
          <p:nvPr/>
        </p:nvCxnSpPr>
        <p:spPr>
          <a:xfrm flipV="1">
            <a:off x="3460878" y="3557777"/>
            <a:ext cx="2805174" cy="381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8" name="TextBox 67"/>
          <p:cNvSpPr txBox="1"/>
          <p:nvPr/>
        </p:nvSpPr>
        <p:spPr>
          <a:xfrm>
            <a:off x="3673764" y="3599419"/>
            <a:ext cx="2592288" cy="784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900" dirty="0">
                <a:solidFill>
                  <a:srgbClr val="0070C0"/>
                </a:solidFill>
              </a:rPr>
              <a:t>Проверьте электронную почту:</a:t>
            </a:r>
          </a:p>
          <a:p>
            <a:pPr algn="just"/>
            <a:r>
              <a:rPr lang="ru-RU" sz="900" dirty="0">
                <a:solidFill>
                  <a:srgbClr val="0070C0"/>
                </a:solidFill>
              </a:rPr>
              <a:t>Распечатайте заявление, формируемое системой и дайте его подписать Заявителю. </a:t>
            </a:r>
          </a:p>
          <a:p>
            <a:pPr algn="just"/>
            <a:r>
              <a:rPr lang="ru-RU" sz="900" dirty="0">
                <a:solidFill>
                  <a:srgbClr val="0070C0"/>
                </a:solidFill>
              </a:rPr>
              <a:t>Распечатайте для Заявителя выписку из реестра сертификатов.</a:t>
            </a:r>
          </a:p>
        </p:txBody>
      </p:sp>
      <p:sp>
        <p:nvSpPr>
          <p:cNvPr id="73" name="Шестиугольник 72"/>
          <p:cNvSpPr/>
          <p:nvPr/>
        </p:nvSpPr>
        <p:spPr>
          <a:xfrm rot="5400000">
            <a:off x="3317936" y="4581599"/>
            <a:ext cx="309716" cy="2762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1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4</a:t>
            </a:r>
          </a:p>
        </p:txBody>
      </p:sp>
      <p:cxnSp>
        <p:nvCxnSpPr>
          <p:cNvPr id="74" name="Прямая соединительная линия 73"/>
          <p:cNvCxnSpPr/>
          <p:nvPr/>
        </p:nvCxnSpPr>
        <p:spPr>
          <a:xfrm flipH="1">
            <a:off x="3253817" y="4492834"/>
            <a:ext cx="218978" cy="10241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Прямая соединительная линия 74"/>
          <p:cNvCxnSpPr/>
          <p:nvPr/>
        </p:nvCxnSpPr>
        <p:spPr>
          <a:xfrm>
            <a:off x="3257948" y="4589537"/>
            <a:ext cx="0" cy="24872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Прямая соединительная линия 75"/>
          <p:cNvCxnSpPr/>
          <p:nvPr/>
        </p:nvCxnSpPr>
        <p:spPr>
          <a:xfrm>
            <a:off x="3253817" y="4832129"/>
            <a:ext cx="218978" cy="10241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Прямая соединительная линия 76"/>
          <p:cNvCxnSpPr/>
          <p:nvPr/>
        </p:nvCxnSpPr>
        <p:spPr>
          <a:xfrm>
            <a:off x="3467630" y="4928832"/>
            <a:ext cx="2582" cy="804425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Прямая соединительная линия 77"/>
          <p:cNvCxnSpPr/>
          <p:nvPr/>
        </p:nvCxnSpPr>
        <p:spPr>
          <a:xfrm flipV="1">
            <a:off x="3465090" y="4491286"/>
            <a:ext cx="2805174" cy="381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TextBox 78"/>
          <p:cNvSpPr txBox="1"/>
          <p:nvPr/>
        </p:nvSpPr>
        <p:spPr>
          <a:xfrm>
            <a:off x="3677976" y="4532928"/>
            <a:ext cx="2592288" cy="1338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900" dirty="0">
                <a:solidFill>
                  <a:srgbClr val="0070C0"/>
                </a:solidFill>
              </a:rPr>
              <a:t>Предоставьте выписку из реестра сертификатов Заявителю.</a:t>
            </a:r>
          </a:p>
          <a:p>
            <a:pPr algn="just"/>
            <a:r>
              <a:rPr lang="ru-RU" sz="900" dirty="0">
                <a:solidFill>
                  <a:srgbClr val="0070C0"/>
                </a:solidFill>
              </a:rPr>
              <a:t>Примите заявление и зарегистрируйте его прием в системе АИС «Реестр сертификатов».</a:t>
            </a:r>
          </a:p>
          <a:p>
            <a:pPr algn="just"/>
            <a:r>
              <a:rPr lang="ru-RU" sz="900" dirty="0">
                <a:solidFill>
                  <a:srgbClr val="0070C0"/>
                </a:solidFill>
              </a:rPr>
              <a:t>После этого, если Вы уполномочены осуществлять подтверждение сертификатов – активируйте сертификат в системе АИС «Реестр сертификатов».</a:t>
            </a:r>
          </a:p>
        </p:txBody>
      </p:sp>
      <p:sp>
        <p:nvSpPr>
          <p:cNvPr id="83" name="Прямоугольник 82"/>
          <p:cNvSpPr/>
          <p:nvPr/>
        </p:nvSpPr>
        <p:spPr>
          <a:xfrm>
            <a:off x="6465169" y="603121"/>
            <a:ext cx="3384376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050" dirty="0">
                <a:solidFill>
                  <a:srgbClr val="0070C0"/>
                </a:solidFill>
              </a:rPr>
              <a:t>С момента получения сертификата родители (законные представители) детей могут записываться с его помощью на Ваши образовательные программы</a:t>
            </a:r>
          </a:p>
        </p:txBody>
      </p:sp>
      <p:sp>
        <p:nvSpPr>
          <p:cNvPr id="85" name="Шестиугольник 84"/>
          <p:cNvSpPr/>
          <p:nvPr/>
        </p:nvSpPr>
        <p:spPr>
          <a:xfrm rot="5400000">
            <a:off x="6526956" y="2098637"/>
            <a:ext cx="309716" cy="2762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1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2</a:t>
            </a:r>
          </a:p>
        </p:txBody>
      </p:sp>
      <p:cxnSp>
        <p:nvCxnSpPr>
          <p:cNvPr id="86" name="Прямая соединительная линия 85"/>
          <p:cNvCxnSpPr/>
          <p:nvPr/>
        </p:nvCxnSpPr>
        <p:spPr>
          <a:xfrm flipH="1">
            <a:off x="6462836" y="2009872"/>
            <a:ext cx="218978" cy="10241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Прямая соединительная линия 86"/>
          <p:cNvCxnSpPr/>
          <p:nvPr/>
        </p:nvCxnSpPr>
        <p:spPr>
          <a:xfrm>
            <a:off x="6466968" y="2106575"/>
            <a:ext cx="0" cy="24872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Прямая соединительная линия 87"/>
          <p:cNvCxnSpPr/>
          <p:nvPr/>
        </p:nvCxnSpPr>
        <p:spPr>
          <a:xfrm>
            <a:off x="6462836" y="2349167"/>
            <a:ext cx="218978" cy="10241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Прямая соединительная линия 88"/>
          <p:cNvCxnSpPr/>
          <p:nvPr/>
        </p:nvCxnSpPr>
        <p:spPr>
          <a:xfrm>
            <a:off x="6676651" y="2445869"/>
            <a:ext cx="5164" cy="19763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Прямая соединительная линия 89"/>
          <p:cNvCxnSpPr/>
          <p:nvPr/>
        </p:nvCxnSpPr>
        <p:spPr>
          <a:xfrm flipV="1">
            <a:off x="6674110" y="2008324"/>
            <a:ext cx="2805174" cy="381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1" name="TextBox 90"/>
          <p:cNvSpPr txBox="1"/>
          <p:nvPr/>
        </p:nvSpPr>
        <p:spPr>
          <a:xfrm>
            <a:off x="6886997" y="2049967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900" dirty="0">
                <a:solidFill>
                  <a:srgbClr val="0070C0"/>
                </a:solidFill>
              </a:rPr>
              <a:t>Откройте в системе зачисление на образовательные программы. При необходимости установите цены модулей (для сертифицированных программ)</a:t>
            </a:r>
          </a:p>
        </p:txBody>
      </p:sp>
      <p:sp>
        <p:nvSpPr>
          <p:cNvPr id="93" name="Шестиугольник 92"/>
          <p:cNvSpPr/>
          <p:nvPr/>
        </p:nvSpPr>
        <p:spPr>
          <a:xfrm rot="5400000">
            <a:off x="6526956" y="2868164"/>
            <a:ext cx="309716" cy="2762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1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3</a:t>
            </a:r>
          </a:p>
        </p:txBody>
      </p:sp>
      <p:cxnSp>
        <p:nvCxnSpPr>
          <p:cNvPr id="94" name="Прямая соединительная линия 93"/>
          <p:cNvCxnSpPr/>
          <p:nvPr/>
        </p:nvCxnSpPr>
        <p:spPr>
          <a:xfrm flipH="1">
            <a:off x="6462836" y="2779399"/>
            <a:ext cx="218978" cy="10241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Прямая соединительная линия 94"/>
          <p:cNvCxnSpPr/>
          <p:nvPr/>
        </p:nvCxnSpPr>
        <p:spPr>
          <a:xfrm>
            <a:off x="6466968" y="2876102"/>
            <a:ext cx="0" cy="24872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6" name="Прямая соединительная линия 95"/>
          <p:cNvCxnSpPr/>
          <p:nvPr/>
        </p:nvCxnSpPr>
        <p:spPr>
          <a:xfrm>
            <a:off x="6462836" y="3118694"/>
            <a:ext cx="218978" cy="10241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Прямая соединительная линия 96"/>
          <p:cNvCxnSpPr/>
          <p:nvPr/>
        </p:nvCxnSpPr>
        <p:spPr>
          <a:xfrm flipH="1">
            <a:off x="6674111" y="3215397"/>
            <a:ext cx="2540" cy="11192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8" name="Прямая соединительная линия 97"/>
          <p:cNvCxnSpPr/>
          <p:nvPr/>
        </p:nvCxnSpPr>
        <p:spPr>
          <a:xfrm flipV="1">
            <a:off x="6674110" y="2777851"/>
            <a:ext cx="2805174" cy="381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9" name="TextBox 98"/>
          <p:cNvSpPr txBox="1"/>
          <p:nvPr/>
        </p:nvSpPr>
        <p:spPr>
          <a:xfrm>
            <a:off x="6886997" y="2819492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900" dirty="0">
                <a:solidFill>
                  <a:srgbClr val="0070C0"/>
                </a:solidFill>
              </a:rPr>
              <a:t>Просматривайте поступающие заявки на обучение в личном кабинете системы </a:t>
            </a:r>
            <a:r>
              <a:rPr lang="en-US" sz="900" dirty="0">
                <a:solidFill>
                  <a:srgbClr val="0070C0"/>
                </a:solidFill>
              </a:rPr>
              <a:t>https://mordovia.pfdo.ru</a:t>
            </a:r>
            <a:r>
              <a:rPr lang="ru-RU" sz="900" dirty="0">
                <a:solidFill>
                  <a:srgbClr val="0070C0"/>
                </a:solidFill>
              </a:rPr>
              <a:t> Подтверждайте заявки.</a:t>
            </a:r>
          </a:p>
        </p:txBody>
      </p:sp>
      <p:sp>
        <p:nvSpPr>
          <p:cNvPr id="101" name="Шестиугольник 100"/>
          <p:cNvSpPr/>
          <p:nvPr/>
        </p:nvSpPr>
        <p:spPr>
          <a:xfrm rot="5400000">
            <a:off x="6531048" y="3499190"/>
            <a:ext cx="309716" cy="2762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1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3</a:t>
            </a:r>
            <a:r>
              <a:rPr lang="en-US" sz="10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’</a:t>
            </a:r>
            <a:endParaRPr lang="ru-RU" sz="10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cxnSp>
        <p:nvCxnSpPr>
          <p:cNvPr id="102" name="Прямая соединительная линия 101"/>
          <p:cNvCxnSpPr/>
          <p:nvPr/>
        </p:nvCxnSpPr>
        <p:spPr>
          <a:xfrm flipH="1">
            <a:off x="6466928" y="3410425"/>
            <a:ext cx="218978" cy="10241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3" name="Прямая соединительная линия 102"/>
          <p:cNvCxnSpPr/>
          <p:nvPr/>
        </p:nvCxnSpPr>
        <p:spPr>
          <a:xfrm>
            <a:off x="6471060" y="3507128"/>
            <a:ext cx="0" cy="24872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4" name="Прямая соединительная линия 103"/>
          <p:cNvCxnSpPr/>
          <p:nvPr/>
        </p:nvCxnSpPr>
        <p:spPr>
          <a:xfrm>
            <a:off x="6466928" y="3749720"/>
            <a:ext cx="218978" cy="10241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5" name="Прямая соединительная линия 104"/>
          <p:cNvCxnSpPr/>
          <p:nvPr/>
        </p:nvCxnSpPr>
        <p:spPr>
          <a:xfrm>
            <a:off x="6680742" y="3846423"/>
            <a:ext cx="5164" cy="25042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6" name="Прямая соединительная линия 105"/>
          <p:cNvCxnSpPr/>
          <p:nvPr/>
        </p:nvCxnSpPr>
        <p:spPr>
          <a:xfrm flipV="1">
            <a:off x="6678202" y="3408877"/>
            <a:ext cx="2805174" cy="381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7" name="TextBox 106"/>
          <p:cNvSpPr txBox="1"/>
          <p:nvPr/>
        </p:nvSpPr>
        <p:spPr>
          <a:xfrm>
            <a:off x="6891088" y="3450520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900" dirty="0">
                <a:solidFill>
                  <a:srgbClr val="0070C0"/>
                </a:solidFill>
              </a:rPr>
              <a:t>В случае личного посещения родителем (законным представителям) в целях записи на программу – создайте заявку через свой личный кабинет и подтвердите ее.</a:t>
            </a:r>
          </a:p>
        </p:txBody>
      </p:sp>
      <p:sp>
        <p:nvSpPr>
          <p:cNvPr id="109" name="Шестиугольник 108"/>
          <p:cNvSpPr/>
          <p:nvPr/>
        </p:nvSpPr>
        <p:spPr>
          <a:xfrm rot="5400000">
            <a:off x="6534580" y="4290474"/>
            <a:ext cx="309716" cy="2762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1400" dirty="0">
                <a:solidFill>
                  <a:schemeClr val="accent1">
                    <a:lumMod val="20000"/>
                    <a:lumOff val="80000"/>
                  </a:schemeClr>
                </a:solidFill>
              </a:rPr>
              <a:t>4</a:t>
            </a:r>
          </a:p>
        </p:txBody>
      </p:sp>
      <p:cxnSp>
        <p:nvCxnSpPr>
          <p:cNvPr id="110" name="Прямая соединительная линия 109"/>
          <p:cNvCxnSpPr/>
          <p:nvPr/>
        </p:nvCxnSpPr>
        <p:spPr>
          <a:xfrm flipH="1">
            <a:off x="6470460" y="4201709"/>
            <a:ext cx="218978" cy="10241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1" name="Прямая соединительная линия 110"/>
          <p:cNvCxnSpPr/>
          <p:nvPr/>
        </p:nvCxnSpPr>
        <p:spPr>
          <a:xfrm>
            <a:off x="6474592" y="4298411"/>
            <a:ext cx="0" cy="24872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2" name="Прямая соединительная линия 111"/>
          <p:cNvCxnSpPr/>
          <p:nvPr/>
        </p:nvCxnSpPr>
        <p:spPr>
          <a:xfrm>
            <a:off x="6470460" y="4541004"/>
            <a:ext cx="218978" cy="10241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3" name="Прямая соединительная линия 112"/>
          <p:cNvCxnSpPr/>
          <p:nvPr/>
        </p:nvCxnSpPr>
        <p:spPr>
          <a:xfrm flipH="1">
            <a:off x="6681735" y="4637707"/>
            <a:ext cx="2540" cy="11192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4" name="Прямая соединительная линия 113"/>
          <p:cNvCxnSpPr/>
          <p:nvPr/>
        </p:nvCxnSpPr>
        <p:spPr>
          <a:xfrm flipV="1">
            <a:off x="6681734" y="4200161"/>
            <a:ext cx="2805174" cy="381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TextBox 114"/>
          <p:cNvSpPr txBox="1"/>
          <p:nvPr/>
        </p:nvSpPr>
        <p:spPr>
          <a:xfrm>
            <a:off x="6894620" y="4241802"/>
            <a:ext cx="2592288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900" dirty="0">
                <a:solidFill>
                  <a:srgbClr val="0070C0"/>
                </a:solidFill>
              </a:rPr>
              <a:t>Получите подписанное заявление на обучение и подтвердите зачисление ребенка. Договор заключен.</a:t>
            </a:r>
          </a:p>
        </p:txBody>
      </p:sp>
      <p:sp>
        <p:nvSpPr>
          <p:cNvPr id="117" name="Шестиугольник 116"/>
          <p:cNvSpPr/>
          <p:nvPr/>
        </p:nvSpPr>
        <p:spPr>
          <a:xfrm rot="5400000">
            <a:off x="6526956" y="4963788"/>
            <a:ext cx="309716" cy="276200"/>
          </a:xfrm>
          <a:prstGeom prst="hexag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vert="vert270" rtlCol="0" anchor="ctr"/>
          <a:lstStyle/>
          <a:p>
            <a:pPr algn="ctr"/>
            <a:r>
              <a:rPr lang="ru-RU" sz="1400">
                <a:solidFill>
                  <a:schemeClr val="accent1">
                    <a:lumMod val="20000"/>
                    <a:lumOff val="80000"/>
                  </a:schemeClr>
                </a:solidFill>
              </a:rPr>
              <a:t>5</a:t>
            </a:r>
            <a:endParaRPr lang="ru-RU" sz="1400" dirty="0">
              <a:solidFill>
                <a:schemeClr val="accent1">
                  <a:lumMod val="20000"/>
                  <a:lumOff val="80000"/>
                </a:schemeClr>
              </a:solidFill>
            </a:endParaRPr>
          </a:p>
        </p:txBody>
      </p:sp>
      <p:cxnSp>
        <p:nvCxnSpPr>
          <p:cNvPr id="118" name="Прямая соединительная линия 117"/>
          <p:cNvCxnSpPr/>
          <p:nvPr/>
        </p:nvCxnSpPr>
        <p:spPr>
          <a:xfrm flipH="1">
            <a:off x="6462836" y="4875023"/>
            <a:ext cx="218978" cy="10241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9" name="Прямая соединительная линия 118"/>
          <p:cNvCxnSpPr/>
          <p:nvPr/>
        </p:nvCxnSpPr>
        <p:spPr>
          <a:xfrm>
            <a:off x="6466968" y="4971726"/>
            <a:ext cx="0" cy="248721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0" name="Прямая соединительная линия 119"/>
          <p:cNvCxnSpPr/>
          <p:nvPr/>
        </p:nvCxnSpPr>
        <p:spPr>
          <a:xfrm>
            <a:off x="6462836" y="5214317"/>
            <a:ext cx="218978" cy="102418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1" name="Прямая соединительная линия 120"/>
          <p:cNvCxnSpPr/>
          <p:nvPr/>
        </p:nvCxnSpPr>
        <p:spPr>
          <a:xfrm flipH="1">
            <a:off x="6675380" y="5311021"/>
            <a:ext cx="1270" cy="250427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2" name="Прямая соединительная линия 121"/>
          <p:cNvCxnSpPr/>
          <p:nvPr/>
        </p:nvCxnSpPr>
        <p:spPr>
          <a:xfrm flipV="1">
            <a:off x="6674110" y="4873475"/>
            <a:ext cx="2805174" cy="3810"/>
          </a:xfrm>
          <a:prstGeom prst="line">
            <a:avLst/>
          </a:prstGeom>
          <a:ln w="190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3" name="TextBox 122"/>
          <p:cNvSpPr txBox="1"/>
          <p:nvPr/>
        </p:nvSpPr>
        <p:spPr>
          <a:xfrm>
            <a:off x="6886997" y="4915117"/>
            <a:ext cx="25922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900" dirty="0">
                <a:solidFill>
                  <a:srgbClr val="0070C0"/>
                </a:solidFill>
              </a:rPr>
              <a:t>Изучайте инструкции и смотрите обучающие видео для самостоятельного использования имеющихся возможностей личного кабинета системы </a:t>
            </a:r>
            <a:r>
              <a:rPr lang="en-US" sz="900" dirty="0">
                <a:solidFill>
                  <a:srgbClr val="0070C0"/>
                </a:solidFill>
              </a:rPr>
              <a:t>https://mordovia.pfdo.ru</a:t>
            </a:r>
            <a:endParaRPr lang="ru-RU" sz="900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14936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9226</TotalTime>
  <Words>850</Words>
  <Application>Microsoft Office PowerPoint</Application>
  <PresentationFormat>Лист A4 (210x297 мм)</PresentationFormat>
  <Paragraphs>71</Paragraphs>
  <Slides>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</vt:i4>
      </vt:variant>
    </vt:vector>
  </HeadingPairs>
  <TitlesOfParts>
    <vt:vector size="3" baseType="lpstr">
      <vt:lpstr>Тема Office</vt:lpstr>
      <vt:lpstr>Слайд 1</vt:lpstr>
      <vt:lpstr>Слайд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Теоретические аспекты использования методик расчета нормативов затрат на оказание услуг по содержанию и обучению детей с учетом специфики предоставляемых услуг и региональных особенностей деятельности ДОУ.</dc:title>
  <dc:creator>Семен</dc:creator>
  <cp:lastModifiedBy>комп</cp:lastModifiedBy>
  <cp:revision>305</cp:revision>
  <dcterms:created xsi:type="dcterms:W3CDTF">2010-08-25T03:43:27Z</dcterms:created>
  <dcterms:modified xsi:type="dcterms:W3CDTF">2019-06-21T12:53:47Z</dcterms:modified>
</cp:coreProperties>
</file>