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73" r:id="rId3"/>
    <p:sldId id="277" r:id="rId4"/>
    <p:sldId id="275" r:id="rId5"/>
    <p:sldId id="276" r:id="rId6"/>
    <p:sldId id="278" r:id="rId7"/>
    <p:sldId id="279" r:id="rId8"/>
    <p:sldId id="280" r:id="rId9"/>
    <p:sldId id="256" r:id="rId10"/>
    <p:sldId id="261" r:id="rId11"/>
    <p:sldId id="259" r:id="rId12"/>
    <p:sldId id="258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93" autoAdjust="0"/>
  </p:normalViewPr>
  <p:slideViewPr>
    <p:cSldViewPr>
      <p:cViewPr varScale="1">
        <p:scale>
          <a:sx n="107" d="100"/>
          <a:sy n="107" d="100"/>
        </p:scale>
        <p:origin x="-17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LA\&#1056;&#1072;&#1073;&#1086;&#1095;&#1080;&#1081;%20&#1089;&#1090;&#1086;&#1083;\&#1055;&#1080;&#1089;&#1100;&#1084;&#1072;%20&#1074;%20&#1073;&#1072;&#1085;&#1082;&#1080;\2017\&#1055;&#1080;&#1089;&#1100;&#1084;&#1072;%20&#1052;&#1072;&#1079;&#1086;&#1074;&#1091;,%20&#1048;&#1074;&#1072;&#1085;&#1086;&#1074;&#1091;\&#1054;%20&#1076;&#1077;&#1103;&#1090;&#1077;&#1083;&#1100;&#1085;&#1086;&#1089;&#1090;&#1080;%20&#1043;&#106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LA\&#1056;&#1072;&#1073;&#1086;&#1095;&#1080;&#1081;%20&#1089;&#1090;&#1086;&#1083;\&#1055;&#1080;&#1089;&#1100;&#1084;&#1072;%20&#1074;%20&#1073;&#1072;&#1085;&#1082;&#1080;\2017\&#1055;&#1080;&#1089;&#1100;&#1084;&#1072;%20&#1052;&#1072;&#1079;&#1086;&#1074;&#1091;,%20&#1048;&#1074;&#1072;&#1085;&#1086;&#1074;&#1091;\&#1054;%20&#1076;&#1077;&#1103;&#1090;&#1077;&#1083;&#1100;&#1085;&#1086;&#1089;&#1090;&#1080;%20&#1043;&#106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LA\&#1056;&#1072;&#1073;&#1086;&#1095;&#1080;&#1081;%20&#1089;&#1090;&#1086;&#1083;\&#1055;&#1080;&#1089;&#1100;&#1084;&#1072;%20&#1074;%20&#1073;&#1072;&#1085;&#1082;&#1080;\2017\&#1055;&#1080;&#1089;&#1100;&#1084;&#1072;%20&#1052;&#1072;&#1079;&#1086;&#1074;&#1091;,%20&#1048;&#1074;&#1072;&#1085;&#1086;&#1074;&#1091;\&#1054;%20&#1076;&#1077;&#1103;&#1090;&#1077;&#1083;&#1100;&#1085;&#1086;&#1089;&#1090;&#1080;%20&#1043;&#106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LA\&#1056;&#1072;&#1073;&#1086;&#1095;&#1080;&#1081;%20&#1089;&#1090;&#1086;&#1083;\&#1055;&#1080;&#1089;&#1100;&#1084;&#1072;%20&#1074;%20&#1073;&#1072;&#1085;&#1082;&#1080;\2017\&#1055;&#1080;&#1089;&#1100;&#1084;&#1072;%20&#1052;&#1072;&#1079;&#1086;&#1074;&#1091;,%20&#1048;&#1074;&#1072;&#1085;&#1086;&#1074;&#1091;\&#1054;%20&#1076;&#1077;&#1103;&#1090;&#1077;&#1083;&#1100;&#1085;&#1086;&#1089;&#1090;&#1080;%20&#1043;&#106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1"/>
          <c:order val="1"/>
          <c:tx>
            <c:strRef>
              <c:f>Лист1!$A$4</c:f>
              <c:strCache>
                <c:ptCount val="1"/>
                <c:pt idx="0">
                  <c:v>Сумма выданных поручительств, млн. руб.</c:v>
                </c:pt>
              </c:strCache>
            </c:strRef>
          </c:tx>
          <c:cat>
            <c:numRef>
              <c:f>Лист1!$B$2:$J$2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Лист1!$B$4:$J$4</c:f>
              <c:numCache>
                <c:formatCode>General</c:formatCode>
                <c:ptCount val="9"/>
                <c:pt idx="0">
                  <c:v>49.5</c:v>
                </c:pt>
                <c:pt idx="1">
                  <c:v>96</c:v>
                </c:pt>
                <c:pt idx="2">
                  <c:v>157</c:v>
                </c:pt>
                <c:pt idx="3">
                  <c:v>161</c:v>
                </c:pt>
                <c:pt idx="4">
                  <c:v>102.9</c:v>
                </c:pt>
                <c:pt idx="5">
                  <c:v>152.9</c:v>
                </c:pt>
                <c:pt idx="6">
                  <c:v>171.6</c:v>
                </c:pt>
                <c:pt idx="7">
                  <c:v>78.2</c:v>
                </c:pt>
                <c:pt idx="8">
                  <c:v>129.6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Сумма выданных кредитов, млн. руб.</c:v>
                </c:pt>
              </c:strCache>
            </c:strRef>
          </c:tx>
          <c:cat>
            <c:numRef>
              <c:f>Лист1!$B$2:$J$2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Лист1!$B$5:$J$5</c:f>
              <c:numCache>
                <c:formatCode>General</c:formatCode>
                <c:ptCount val="9"/>
                <c:pt idx="0">
                  <c:v>70.8</c:v>
                </c:pt>
                <c:pt idx="1">
                  <c:v>140</c:v>
                </c:pt>
                <c:pt idx="2">
                  <c:v>230</c:v>
                </c:pt>
                <c:pt idx="3">
                  <c:v>273.39999999999969</c:v>
                </c:pt>
                <c:pt idx="4">
                  <c:v>152.30000000000001</c:v>
                </c:pt>
                <c:pt idx="5">
                  <c:v>223.7</c:v>
                </c:pt>
                <c:pt idx="6">
                  <c:v>248.5</c:v>
                </c:pt>
                <c:pt idx="7">
                  <c:v>116.6</c:v>
                </c:pt>
                <c:pt idx="8">
                  <c:v>229.5</c:v>
                </c:pt>
              </c:numCache>
            </c:numRef>
          </c:val>
        </c:ser>
        <c:axId val="84092416"/>
        <c:axId val="84093952"/>
      </c:barChart>
      <c:lineChart>
        <c:grouping val="standard"/>
        <c:ser>
          <c:idx val="0"/>
          <c:order val="0"/>
          <c:tx>
            <c:strRef>
              <c:f>Лист1!$A$3</c:f>
              <c:strCache>
                <c:ptCount val="1"/>
                <c:pt idx="0">
                  <c:v>Количество выданных поручительств, шт. </c:v>
                </c:pt>
              </c:strCache>
            </c:strRef>
          </c:tx>
          <c:marker>
            <c:symbol val="none"/>
          </c:marker>
          <c:cat>
            <c:numRef>
              <c:f>Лист1!$B$2:$J$2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Лист1!$B$3:$J$3</c:f>
              <c:numCache>
                <c:formatCode>General</c:formatCode>
                <c:ptCount val="9"/>
                <c:pt idx="0">
                  <c:v>10</c:v>
                </c:pt>
                <c:pt idx="1">
                  <c:v>29</c:v>
                </c:pt>
                <c:pt idx="2">
                  <c:v>44</c:v>
                </c:pt>
                <c:pt idx="3">
                  <c:v>40</c:v>
                </c:pt>
                <c:pt idx="4">
                  <c:v>22</c:v>
                </c:pt>
                <c:pt idx="5">
                  <c:v>26</c:v>
                </c:pt>
                <c:pt idx="6">
                  <c:v>22</c:v>
                </c:pt>
                <c:pt idx="7">
                  <c:v>11</c:v>
                </c:pt>
                <c:pt idx="8">
                  <c:v>20</c:v>
                </c:pt>
              </c:numCache>
            </c:numRef>
          </c:val>
        </c:ser>
        <c:marker val="1"/>
        <c:axId val="84109568"/>
        <c:axId val="84108032"/>
      </c:lineChart>
      <c:catAx>
        <c:axId val="84092416"/>
        <c:scaling>
          <c:orientation val="minMax"/>
        </c:scaling>
        <c:axPos val="b"/>
        <c:numFmt formatCode="General" sourceLinked="1"/>
        <c:tickLblPos val="nextTo"/>
        <c:crossAx val="84093952"/>
        <c:crosses val="autoZero"/>
        <c:auto val="1"/>
        <c:lblAlgn val="ctr"/>
        <c:lblOffset val="100"/>
      </c:catAx>
      <c:valAx>
        <c:axId val="84093952"/>
        <c:scaling>
          <c:orientation val="minMax"/>
        </c:scaling>
        <c:axPos val="l"/>
        <c:majorGridlines/>
        <c:numFmt formatCode="General" sourceLinked="1"/>
        <c:tickLblPos val="nextTo"/>
        <c:crossAx val="84092416"/>
        <c:crosses val="autoZero"/>
        <c:crossBetween val="between"/>
      </c:valAx>
      <c:valAx>
        <c:axId val="84108032"/>
        <c:scaling>
          <c:orientation val="minMax"/>
        </c:scaling>
        <c:axPos val="r"/>
        <c:numFmt formatCode="General" sourceLinked="1"/>
        <c:tickLblPos val="nextTo"/>
        <c:crossAx val="84109568"/>
        <c:crosses val="max"/>
        <c:crossBetween val="between"/>
      </c:valAx>
      <c:catAx>
        <c:axId val="84109568"/>
        <c:scaling>
          <c:orientation val="minMax"/>
        </c:scaling>
        <c:delete val="1"/>
        <c:axPos val="b"/>
        <c:numFmt formatCode="General" sourceLinked="1"/>
        <c:tickLblPos val="nextTo"/>
        <c:crossAx val="84108032"/>
        <c:crosses val="autoZero"/>
        <c:auto val="1"/>
        <c:lblAlgn val="ctr"/>
        <c:lblOffset val="100"/>
      </c:catAx>
    </c:plotArea>
    <c:legend>
      <c:legendPos val="b"/>
      <c:legendEntry>
        <c:idx val="0"/>
        <c:txPr>
          <a:bodyPr/>
          <a:lstStyle/>
          <a:p>
            <a:pPr>
              <a:defRPr sz="12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aseline="0"/>
            </a:pPr>
            <a:endParaRPr lang="ru-RU"/>
          </a:p>
        </c:txPr>
      </c:legendEntry>
      <c:layout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1"/>
          <c:order val="1"/>
          <c:tx>
            <c:strRef>
              <c:f>Лист3!$A$4</c:f>
              <c:strCache>
                <c:ptCount val="1"/>
                <c:pt idx="0">
                  <c:v>Сумма запрашиваемых поручительств, млн. руб.</c:v>
                </c:pt>
              </c:strCache>
            </c:strRef>
          </c:tx>
          <c:dLbls>
            <c:showVal val="1"/>
          </c:dLbls>
          <c:cat>
            <c:numRef>
              <c:f>Лист3!$B$2:$H$2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Лист3!$B$4:$H$4</c:f>
              <c:numCache>
                <c:formatCode>General</c:formatCode>
                <c:ptCount val="7"/>
                <c:pt idx="0">
                  <c:v>696</c:v>
                </c:pt>
                <c:pt idx="1">
                  <c:v>342</c:v>
                </c:pt>
                <c:pt idx="2">
                  <c:v>314</c:v>
                </c:pt>
                <c:pt idx="3">
                  <c:v>330</c:v>
                </c:pt>
                <c:pt idx="4">
                  <c:v>394</c:v>
                </c:pt>
                <c:pt idx="5">
                  <c:v>347</c:v>
                </c:pt>
                <c:pt idx="6">
                  <c:v>162</c:v>
                </c:pt>
              </c:numCache>
            </c:numRef>
          </c:val>
        </c:ser>
        <c:axId val="85798912"/>
        <c:axId val="85800448"/>
      </c:barChart>
      <c:lineChart>
        <c:grouping val="standard"/>
        <c:ser>
          <c:idx val="0"/>
          <c:order val="0"/>
          <c:tx>
            <c:strRef>
              <c:f>Лист3!$A$3</c:f>
              <c:strCache>
                <c:ptCount val="1"/>
                <c:pt idx="0">
                  <c:v>Количество СМП, обратившихся за поручительством</c:v>
                </c:pt>
              </c:strCache>
            </c:strRef>
          </c:tx>
          <c:marker>
            <c:symbol val="none"/>
          </c:marker>
          <c:cat>
            <c:numRef>
              <c:f>Лист3!$B$2:$H$2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Лист3!$B$3:$H$3</c:f>
              <c:numCache>
                <c:formatCode>General</c:formatCode>
                <c:ptCount val="7"/>
                <c:pt idx="0">
                  <c:v>112</c:v>
                </c:pt>
                <c:pt idx="1">
                  <c:v>82</c:v>
                </c:pt>
                <c:pt idx="2">
                  <c:v>60</c:v>
                </c:pt>
                <c:pt idx="3">
                  <c:v>57</c:v>
                </c:pt>
                <c:pt idx="4">
                  <c:v>62</c:v>
                </c:pt>
                <c:pt idx="5">
                  <c:v>47</c:v>
                </c:pt>
                <c:pt idx="6">
                  <c:v>29</c:v>
                </c:pt>
              </c:numCache>
            </c:numRef>
          </c:val>
        </c:ser>
        <c:marker val="1"/>
        <c:axId val="85811968"/>
        <c:axId val="85801984"/>
      </c:lineChart>
      <c:catAx>
        <c:axId val="85798912"/>
        <c:scaling>
          <c:orientation val="minMax"/>
        </c:scaling>
        <c:axPos val="b"/>
        <c:numFmt formatCode="General" sourceLinked="1"/>
        <c:tickLblPos val="nextTo"/>
        <c:crossAx val="85800448"/>
        <c:crosses val="autoZero"/>
        <c:auto val="1"/>
        <c:lblAlgn val="ctr"/>
        <c:lblOffset val="100"/>
      </c:catAx>
      <c:valAx>
        <c:axId val="85800448"/>
        <c:scaling>
          <c:orientation val="minMax"/>
        </c:scaling>
        <c:axPos val="l"/>
        <c:majorGridlines/>
        <c:numFmt formatCode="General" sourceLinked="1"/>
        <c:tickLblPos val="nextTo"/>
        <c:crossAx val="85798912"/>
        <c:crosses val="autoZero"/>
        <c:crossBetween val="between"/>
      </c:valAx>
      <c:valAx>
        <c:axId val="85801984"/>
        <c:scaling>
          <c:orientation val="minMax"/>
        </c:scaling>
        <c:axPos val="r"/>
        <c:numFmt formatCode="General" sourceLinked="1"/>
        <c:tickLblPos val="nextTo"/>
        <c:crossAx val="85811968"/>
        <c:crosses val="max"/>
        <c:crossBetween val="between"/>
      </c:valAx>
      <c:catAx>
        <c:axId val="85811968"/>
        <c:scaling>
          <c:orientation val="minMax"/>
        </c:scaling>
        <c:delete val="1"/>
        <c:axPos val="b"/>
        <c:numFmt formatCode="General" sourceLinked="1"/>
        <c:tickLblPos val="nextTo"/>
        <c:crossAx val="85801984"/>
        <c:crosses val="autoZero"/>
        <c:auto val="1"/>
        <c:lblAlgn val="ctr"/>
        <c:lblOffset val="100"/>
      </c:catAx>
    </c:plotArea>
    <c:legend>
      <c:legendPos val="b"/>
      <c:layout/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2148433549628591E-2"/>
                  <c:y val="-1.4966634573727794E-2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-9.9242828518064291E-2"/>
                  <c:y val="0.15239266382939162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6.358067877897261E-2"/>
                  <c:y val="3.6816326685555505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7.5290061711854033E-4"/>
                  <c:y val="-0.16787224764297221"/>
                </c:manualLayout>
              </c:layout>
              <c:showVal val="1"/>
              <c:showCatName val="1"/>
            </c:dLbl>
            <c:dLbl>
              <c:idx val="5"/>
              <c:layout>
                <c:manualLayout>
                  <c:x val="6.9428549717151622E-2"/>
                  <c:y val="-7.9846409426498149E-2"/>
                </c:manualLayout>
              </c:layout>
              <c:showVal val="1"/>
              <c:showCatName val="1"/>
            </c:dLbl>
            <c:dLbl>
              <c:idx val="6"/>
              <c:layout>
                <c:manualLayout>
                  <c:x val="6.2797782121331525E-2"/>
                  <c:y val="-5.7423267586305792E-3"/>
                </c:manualLayout>
              </c:layout>
              <c:showVal val="1"/>
              <c:showCatName val="1"/>
            </c:dLbl>
            <c:showVal val="1"/>
            <c:showCatName val="1"/>
            <c:showLeaderLines val="1"/>
          </c:dLbls>
          <c:cat>
            <c:strRef>
              <c:f>Лист2!$A$33:$A$39</c:f>
              <c:strCache>
                <c:ptCount val="7"/>
                <c:pt idx="0">
                  <c:v>Производство</c:v>
                </c:pt>
                <c:pt idx="1">
                  <c:v>Розничная торговля</c:v>
                </c:pt>
                <c:pt idx="2">
                  <c:v>Оптовая торговля</c:v>
                </c:pt>
                <c:pt idx="3">
                  <c:v>Строительство</c:v>
                </c:pt>
                <c:pt idx="4">
                  <c:v>Сельское хозяйство</c:v>
                </c:pt>
                <c:pt idx="5">
                  <c:v>Услуги по перевозке</c:v>
                </c:pt>
                <c:pt idx="6">
                  <c:v>Прочее</c:v>
                </c:pt>
              </c:strCache>
            </c:strRef>
          </c:cat>
          <c:val>
            <c:numRef>
              <c:f>Лист2!$B$33:$B$39</c:f>
              <c:numCache>
                <c:formatCode>0.00%</c:formatCode>
                <c:ptCount val="7"/>
                <c:pt idx="0">
                  <c:v>0.23800000000000004</c:v>
                </c:pt>
                <c:pt idx="1">
                  <c:v>0.14600000000000013</c:v>
                </c:pt>
                <c:pt idx="2">
                  <c:v>0.28300000000000008</c:v>
                </c:pt>
                <c:pt idx="3" formatCode="0%">
                  <c:v>0.12000000000000002</c:v>
                </c:pt>
                <c:pt idx="4">
                  <c:v>7.0000000000000045E-3</c:v>
                </c:pt>
                <c:pt idx="5">
                  <c:v>9.1000000000000025E-2</c:v>
                </c:pt>
                <c:pt idx="6" formatCode="0.0%">
                  <c:v>0.11500000000000002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8.6594780015353756E-2"/>
                  <c:y val="-1.760443061626633E-2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-1.3381496800317109E-2"/>
                  <c:y val="-3.4252478672815202E-2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-7.1810521011226637E-4"/>
                  <c:y val="-3.6072247481394412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-0.10771821277486109"/>
                  <c:y val="3.5147693837746748E-2"/>
                </c:manualLayout>
              </c:layout>
              <c:showVal val="1"/>
              <c:showCatName val="1"/>
            </c:dLbl>
            <c:dLbl>
              <c:idx val="4"/>
              <c:layout>
                <c:manualLayout>
                  <c:x val="7.5667896048248015E-2"/>
                  <c:y val="2.335642279129721E-2"/>
                </c:manualLayout>
              </c:layout>
              <c:showVal val="1"/>
              <c:showCatName val="1"/>
            </c:dLbl>
            <c:dLbl>
              <c:idx val="6"/>
              <c:layout>
                <c:manualLayout>
                  <c:x val="3.0691022469244631E-2"/>
                  <c:y val="-3.8066641869939834E-2"/>
                </c:manualLayout>
              </c:layout>
              <c:showVal val="1"/>
              <c:showCatName val="1"/>
            </c:dLbl>
            <c:showVal val="1"/>
            <c:showCatName val="1"/>
            <c:showLeaderLines val="1"/>
          </c:dLbls>
          <c:cat>
            <c:strRef>
              <c:f>Лист2!$A$4:$A$10</c:f>
              <c:strCache>
                <c:ptCount val="7"/>
                <c:pt idx="0">
                  <c:v>Производство</c:v>
                </c:pt>
                <c:pt idx="1">
                  <c:v>Розничная торговля</c:v>
                </c:pt>
                <c:pt idx="2">
                  <c:v>Оптовая торговля</c:v>
                </c:pt>
                <c:pt idx="3">
                  <c:v>Строительство</c:v>
                </c:pt>
                <c:pt idx="4">
                  <c:v>Сельское хозяйство</c:v>
                </c:pt>
                <c:pt idx="5">
                  <c:v>Транспорт</c:v>
                </c:pt>
                <c:pt idx="6">
                  <c:v>Прочее</c:v>
                </c:pt>
              </c:strCache>
            </c:strRef>
          </c:cat>
          <c:val>
            <c:numRef>
              <c:f>Лист2!$B$4:$B$10</c:f>
              <c:numCache>
                <c:formatCode>0.0%</c:formatCode>
                <c:ptCount val="7"/>
                <c:pt idx="0">
                  <c:v>0.13200000000000001</c:v>
                </c:pt>
                <c:pt idx="1">
                  <c:v>0.12200000000000007</c:v>
                </c:pt>
                <c:pt idx="2">
                  <c:v>0.10299999999999998</c:v>
                </c:pt>
                <c:pt idx="3">
                  <c:v>0.14900000000000013</c:v>
                </c:pt>
                <c:pt idx="4">
                  <c:v>0.1</c:v>
                </c:pt>
                <c:pt idx="5">
                  <c:v>4.2000000000000023E-2</c:v>
                </c:pt>
                <c:pt idx="6">
                  <c:v>0.35200000000000031</c:v>
                </c:pt>
              </c:numCache>
            </c:numRef>
          </c:val>
        </c:ser>
      </c:pie3DChart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CC40A-D7F2-4DF8-B0D6-CD299409E77E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AF58D-E3D8-4F12-B224-DD99E114B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107E3-13FE-4CB7-8AC4-261F604A0957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23231-2223-494E-8B89-97C51E6D84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Microsoft_Office_Excel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7861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Условия оказания государственной поддержки</a:t>
            </a:r>
            <a:endParaRPr lang="ru-RU" dirty="0"/>
          </a:p>
        </p:txBody>
      </p:sp>
      <p:sp>
        <p:nvSpPr>
          <p:cNvPr id="30722" name="AutoShape 2" descr="http://gfkorm.ru/img/logo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://gfkorm.ru/img/logo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88984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</a:p>
          <a:p>
            <a:r>
              <a:rPr lang="ru-RU" dirty="0" smtClean="0"/>
              <a:t>   </a:t>
            </a:r>
          </a:p>
          <a:p>
            <a:r>
              <a:rPr lang="ru-RU" dirty="0" smtClean="0"/>
              <a:t>  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28604"/>
            <a:ext cx="5940425" cy="297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период с 01.01.11г.  по 31.12.17г. в Гарантийный фонд обратились 449 заемщиков СМП за поручительствами на сумму 2585 млн. руб., в т.ч.: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071538" y="1357298"/>
          <a:ext cx="7054850" cy="935037"/>
        </p:xfrm>
        <a:graphic>
          <a:graphicData uri="http://schemas.openxmlformats.org/presentationml/2006/ole">
            <p:oleObj spid="_x0000_s3074" name="Лист" r:id="rId3" imgW="7054569" imgH="934248" progId="Excel.Sheet.12">
              <p:embed/>
            </p:oleObj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071538" y="2357430"/>
          <a:ext cx="700092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Отраслевая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выданных кредитов под поручительство Фонда в 2009 – 2017 гг.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4414" y="1214422"/>
          <a:ext cx="7000924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92869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Отраслевая структура малого бизнеса в Республике Мордовия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01.09.2017г.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71538" y="1357298"/>
          <a:ext cx="7143800" cy="4000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пасиб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Поручительство Фонда предоставляется, если Субъект СМП отвечает следующим критериям:</a:t>
            </a:r>
            <a:endParaRPr lang="ru-RU" sz="24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42910" y="1214422"/>
            <a:ext cx="8072494" cy="642942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а) является субъектом малого и среднего предпринимательства в соответствии с Федеральным законом Российской Федерации от 24.07.07г. №209-ФЗ «О развитии малого и среднего предпринимательства в Российской Федерации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1928802"/>
            <a:ext cx="5357850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б) зарегистрирован на территории Республики Мордовия и ведет хозяйственную деятельность не менее трех месяцев на момент обращения за получением поручительства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10" y="2714620"/>
            <a:ext cx="5357850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в) полностью сформирован уставный капитал на момент обращения за получением поручительства (если является юридическим лицом)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2910" y="3500438"/>
            <a:ext cx="5357850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г) отсутствует просроченная задолженность по начисленным налогам, сборам, соответствующим пеням, штрафам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2910" y="4286256"/>
            <a:ext cx="5357850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err="1" smtClean="0">
                <a:solidFill>
                  <a:schemeClr val="tx1"/>
                </a:solidFill>
              </a:rPr>
              <a:t>д</a:t>
            </a:r>
            <a:r>
              <a:rPr lang="ru-RU" sz="1400" dirty="0" smtClean="0">
                <a:solidFill>
                  <a:schemeClr val="tx1"/>
                </a:solidFill>
              </a:rPr>
              <a:t>) не имеет просроченной задолженности по займам и кредитам перед кредитными и государственными учреждениями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5072074"/>
            <a:ext cx="8072494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е) в отношении него в течение одного года (либо меньшего срока в зависимости от срока хозяйственной деятельности), предшествующих дате  обращения за поручительством, не применялись процедуры банкротства, в т.ч.: наблюдение, финансовое оздоровление, внешнее управление, конкурсное производство либо санкции в виде аннулирования или приостановления действия лицензии (в случае, если деятельность подлежит лицензированию)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10" y="6286520"/>
            <a:ext cx="8072494" cy="2143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ж) наличие полного пакета документов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Палец ввер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12" y="2143116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Поддержка не может оказываться в отношении следующих субъектов СМП:</a:t>
            </a:r>
            <a:endParaRPr lang="ru-RU" sz="24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42910" y="1214422"/>
            <a:ext cx="6643734" cy="78581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а) являющихся кредитными организациями (за исключением потребительских кооперативов), инвестиционными фондами, негосударственными пенсионными фондами, профессиональными участниками рынка ценных бумаг, ломбардами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2214554"/>
            <a:ext cx="6643734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б) являющимися участниками соглашений о разделе продукции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10" y="3143248"/>
            <a:ext cx="6643734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в) осуществляющих предпринимательскую деятельность в сфере игорного бизнеса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2910" y="4071942"/>
            <a:ext cx="6643734" cy="10001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г) являющихся в порядке, установленном законодательством Российской Федерации о валютном регулировании и валютном контроле, нерезидентами Российской Федерации, за исключением случаев, предусмотренных международными договорами Российской Федерации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2910" y="5286388"/>
            <a:ext cx="6643734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err="1" smtClean="0">
                <a:solidFill>
                  <a:schemeClr val="tx1"/>
                </a:solidFill>
              </a:rPr>
              <a:t>д</a:t>
            </a:r>
            <a:r>
              <a:rPr lang="ru-RU" sz="1400" dirty="0" smtClean="0">
                <a:solidFill>
                  <a:schemeClr val="tx1"/>
                </a:solidFill>
              </a:rPr>
              <a:t>) осуществляющим производство и (или) реализацию подакцизных товаров, а так же добычу и (или) реализацию полезных ископаемых, за исключением общераспространенных полезных ископаемых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7" name="Рисунок 16" descr="Восклицательный зна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68" y="857232"/>
            <a:ext cx="2014532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Основные параметры предоставляемой государственной поддержки</a:t>
            </a:r>
            <a:endParaRPr lang="ru-RU" sz="2400" dirty="0"/>
          </a:p>
        </p:txBody>
      </p:sp>
      <p:pic>
        <p:nvPicPr>
          <p:cNvPr id="4" name="Рисунок 3" descr="человечек задачи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298"/>
            <a:ext cx="3838575" cy="457203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857488" y="1214422"/>
            <a:ext cx="5857916" cy="12858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Максимальный размер обязательств по кредитным договорам / банковским гарантиям, по которым предоставляется поручительство составляет 20 000 000 (Двадцать миллионов) рублей, кроме обязательства по которому предоставляется поручительство Фонда совместно с АО «Корпорация «МСП» – при реализации гарантийных продуктов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488" y="2571744"/>
            <a:ext cx="5857916" cy="6429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Поручительство фонда предоставляется на срок не более пяти лет. Возможная пролонгация поручительства Фонда по конкретному договору.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488" y="3286124"/>
            <a:ext cx="5857916" cy="78581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Максимальная ответственность Фонда перед финансовыми организациями не может превышать 70 (Семьдесят) процентов от суммы основного долга по заключаемому кредитному договору / </a:t>
            </a:r>
            <a:r>
              <a:rPr lang="ru-RU" sz="1400" dirty="0" err="1" smtClean="0">
                <a:solidFill>
                  <a:schemeClr val="tx1"/>
                </a:solidFill>
              </a:rPr>
              <a:t>договору</a:t>
            </a:r>
            <a:r>
              <a:rPr lang="ru-RU" sz="1400" dirty="0" smtClean="0">
                <a:solidFill>
                  <a:schemeClr val="tx1"/>
                </a:solidFill>
              </a:rPr>
              <a:t> банковской гарантии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488" y="4214818"/>
            <a:ext cx="5857916" cy="22145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Ставка вознаграждения за предоставляемое / пролонгируемое поручительство Фонда: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По кредитным договорам равна – 1,25 (Одна целая двадцать пять сотых) процентов годовых;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по договорам банковской гарантии – 1 (Один) процент;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по совместным сделкам с АО «МСП Банк» – при предоставлении гарантийного продукта «Прямая гарантия, выдаваемая совместно с поручительством РГО (</a:t>
            </a:r>
            <a:r>
              <a:rPr lang="ru-RU" sz="1400" dirty="0" err="1" smtClean="0">
                <a:solidFill>
                  <a:schemeClr val="tx1"/>
                </a:solidFill>
              </a:rPr>
              <a:t>согарантия</a:t>
            </a:r>
            <a:r>
              <a:rPr lang="ru-RU" sz="1400" dirty="0" smtClean="0">
                <a:solidFill>
                  <a:schemeClr val="tx1"/>
                </a:solidFill>
              </a:rPr>
              <a:t>)»  и с АО «Корпорация МСП» – при реализации гарантийных продуктов – 0,75 (Ноль целых семьдесят пять сотых) процента годовых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Человек с галкам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14422"/>
            <a:ext cx="3643306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xit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 настоящее время Фонд сотрудничает со следующими кредитными организациями:</a:t>
            </a:r>
            <a:endParaRPr lang="ru-RU" sz="2800" dirty="0"/>
          </a:p>
        </p:txBody>
      </p:sp>
      <p:pic>
        <p:nvPicPr>
          <p:cNvPr id="4" name="Рисунок 3" descr="Актив бан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500174"/>
            <a:ext cx="1203166" cy="928694"/>
          </a:xfrm>
          <a:prstGeom prst="rect">
            <a:avLst/>
          </a:prstGeom>
        </p:spPr>
      </p:pic>
      <p:pic>
        <p:nvPicPr>
          <p:cNvPr id="5" name="Рисунок 4" descr="кс бан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500174"/>
            <a:ext cx="1921436" cy="928694"/>
          </a:xfrm>
          <a:prstGeom prst="rect">
            <a:avLst/>
          </a:prstGeom>
        </p:spPr>
      </p:pic>
      <p:pic>
        <p:nvPicPr>
          <p:cNvPr id="6" name="Рисунок 5" descr="МПСБ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1428736"/>
            <a:ext cx="1428760" cy="1047757"/>
          </a:xfrm>
          <a:prstGeom prst="rect">
            <a:avLst/>
          </a:prstGeom>
        </p:spPr>
      </p:pic>
      <p:pic>
        <p:nvPicPr>
          <p:cNvPr id="7" name="Рисунок 6" descr="Сбербан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2571744"/>
            <a:ext cx="1233461" cy="857256"/>
          </a:xfrm>
          <a:prstGeom prst="rect">
            <a:avLst/>
          </a:prstGeom>
        </p:spPr>
      </p:pic>
      <p:pic>
        <p:nvPicPr>
          <p:cNvPr id="8" name="Рисунок 7" descr="Возрождени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14744" y="2571744"/>
            <a:ext cx="1500198" cy="993638"/>
          </a:xfrm>
          <a:prstGeom prst="rect">
            <a:avLst/>
          </a:prstGeom>
        </p:spPr>
      </p:pic>
      <p:pic>
        <p:nvPicPr>
          <p:cNvPr id="9" name="Рисунок 8" descr="ак барс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00826" y="2571744"/>
            <a:ext cx="1208364" cy="928694"/>
          </a:xfrm>
          <a:prstGeom prst="rect">
            <a:avLst/>
          </a:prstGeom>
        </p:spPr>
      </p:pic>
      <p:pic>
        <p:nvPicPr>
          <p:cNvPr id="10" name="Рисунок 9" descr="втб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86182" y="3714752"/>
            <a:ext cx="1309669" cy="986197"/>
          </a:xfrm>
          <a:prstGeom prst="rect">
            <a:avLst/>
          </a:prstGeom>
        </p:spPr>
      </p:pic>
      <p:pic>
        <p:nvPicPr>
          <p:cNvPr id="11" name="Рисунок 10" descr="РСХБ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42976" y="3643314"/>
            <a:ext cx="1661874" cy="1323684"/>
          </a:xfrm>
          <a:prstGeom prst="rect">
            <a:avLst/>
          </a:prstGeom>
        </p:spPr>
      </p:pic>
      <p:pic>
        <p:nvPicPr>
          <p:cNvPr id="12" name="Рисунок 11" descr="агросоюз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86512" y="3714752"/>
            <a:ext cx="1609715" cy="872980"/>
          </a:xfrm>
          <a:prstGeom prst="rect">
            <a:avLst/>
          </a:prstGeom>
        </p:spPr>
      </p:pic>
      <p:pic>
        <p:nvPicPr>
          <p:cNvPr id="13" name="Рисунок 12" descr="нбд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428860" y="4786322"/>
            <a:ext cx="1285884" cy="1285884"/>
          </a:xfrm>
          <a:prstGeom prst="rect">
            <a:avLst/>
          </a:prstGeom>
        </p:spPr>
      </p:pic>
      <p:pic>
        <p:nvPicPr>
          <p:cNvPr id="14" name="Рисунок 13" descr="мсп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857752" y="4857760"/>
            <a:ext cx="2000264" cy="1056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 descr="Бан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928934"/>
            <a:ext cx="617210" cy="428618"/>
          </a:xfrm>
          <a:prstGeom prst="rect">
            <a:avLst/>
          </a:prstGeom>
        </p:spPr>
      </p:pic>
      <p:pic>
        <p:nvPicPr>
          <p:cNvPr id="32" name="Рисунок 31" descr="понуры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857496"/>
            <a:ext cx="350486" cy="428628"/>
          </a:xfrm>
          <a:prstGeom prst="rect">
            <a:avLst/>
          </a:prstGeom>
        </p:spPr>
      </p:pic>
      <p:pic>
        <p:nvPicPr>
          <p:cNvPr id="26" name="Рисунок 25" descr="показывает клас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2396" y="4929198"/>
            <a:ext cx="683080" cy="455102"/>
          </a:xfrm>
          <a:prstGeom prst="rect">
            <a:avLst/>
          </a:prstGeom>
        </p:spPr>
      </p:pic>
      <p:pic>
        <p:nvPicPr>
          <p:cNvPr id="25" name="Рисунок 24" descr="Не хватает залога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652" y="2928934"/>
            <a:ext cx="393172" cy="571480"/>
          </a:xfrm>
          <a:prstGeom prst="rect">
            <a:avLst/>
          </a:prstGeom>
        </p:spPr>
      </p:pic>
      <p:pic>
        <p:nvPicPr>
          <p:cNvPr id="17" name="Рисунок 16" descr="понуры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785794"/>
            <a:ext cx="350486" cy="428628"/>
          </a:xfrm>
          <a:prstGeom prst="rect">
            <a:avLst/>
          </a:prstGeom>
        </p:spPr>
      </p:pic>
      <p:pic>
        <p:nvPicPr>
          <p:cNvPr id="8" name="Рисунок 7" descr="человек иде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00496" y="1428736"/>
            <a:ext cx="315460" cy="428525"/>
          </a:xfrm>
          <a:prstGeom prst="rect">
            <a:avLst/>
          </a:prstGeom>
        </p:spPr>
      </p:pic>
      <p:pic>
        <p:nvPicPr>
          <p:cNvPr id="6" name="Рисунок 5" descr="с портфелем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4414" y="1071546"/>
            <a:ext cx="357190" cy="3730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Схема работы Гарантийного фонда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1000108"/>
            <a:ext cx="1714512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Заемщик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357422" y="1285860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928670"/>
            <a:ext cx="1357322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Запрос на кредит в банк - партнер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6786578" y="1928802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72066" y="785794"/>
            <a:ext cx="1571636" cy="17145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Банковская проверка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банковская проверк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3504" y="1500173"/>
            <a:ext cx="1428760" cy="803281"/>
          </a:xfrm>
          <a:prstGeom prst="rect">
            <a:avLst/>
          </a:prstGeom>
        </p:spPr>
      </p:pic>
      <p:sp>
        <p:nvSpPr>
          <p:cNvPr id="13" name="Стрелка вправо 12"/>
          <p:cNvSpPr/>
          <p:nvPr/>
        </p:nvSpPr>
        <p:spPr>
          <a:xfrm>
            <a:off x="6715140" y="1000108"/>
            <a:ext cx="500066" cy="285752"/>
          </a:xfrm>
          <a:prstGeom prst="rightArrow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500562" y="1285860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6500826" y="2643182"/>
            <a:ext cx="1000132" cy="285752"/>
          </a:xfrm>
          <a:prstGeom prst="rightArrow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286644" y="642918"/>
            <a:ext cx="1500198" cy="857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Отказ в выдаче кредита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58082" y="1571612"/>
            <a:ext cx="1500198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Выдача кредита без участия Фонда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358082" y="2786058"/>
            <a:ext cx="1500198" cy="9286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хватает залога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8001024" y="3786190"/>
            <a:ext cx="214314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58016" y="4857760"/>
            <a:ext cx="2000264" cy="17145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Заявка на поручительство в Гарантийный фонд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трелка влево 26"/>
          <p:cNvSpPr/>
          <p:nvPr/>
        </p:nvSpPr>
        <p:spPr>
          <a:xfrm>
            <a:off x="6357950" y="5857892"/>
            <a:ext cx="406904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071934" y="3571876"/>
            <a:ext cx="2214578" cy="30003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Фонд проверяет:</a:t>
            </a:r>
          </a:p>
          <a:p>
            <a:pPr algn="ctr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Полноту и корректность оформления документов;</a:t>
            </a:r>
          </a:p>
          <a:p>
            <a:pPr algn="ctr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Оценку деловой репутации;</a:t>
            </a:r>
          </a:p>
          <a:p>
            <a:pPr algn="ctr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 Оценку правоспособности и финансовую состоятельность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2714612" y="2643182"/>
            <a:ext cx="2428892" cy="857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Отказ в предоставлении поручительства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31" name="Стрелка влево 30"/>
          <p:cNvSpPr/>
          <p:nvPr/>
        </p:nvSpPr>
        <p:spPr>
          <a:xfrm>
            <a:off x="3643306" y="3571876"/>
            <a:ext cx="406904" cy="285752"/>
          </a:xfrm>
          <a:prstGeom prst="leftArrow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928794" y="5572140"/>
            <a:ext cx="1785950" cy="9286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Согласие на предоставление поручительства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34" name="Стрелка влево 33"/>
          <p:cNvSpPr/>
          <p:nvPr/>
        </p:nvSpPr>
        <p:spPr>
          <a:xfrm>
            <a:off x="3714744" y="5857892"/>
            <a:ext cx="285752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 descr="большой-палец-руки-вверх-по-вектору-2819237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8992" y="5643578"/>
            <a:ext cx="231690" cy="30003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00034" y="4000504"/>
            <a:ext cx="1785950" cy="12858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Оформление поручительства</a:t>
            </a:r>
          </a:p>
          <a:p>
            <a:pPr algn="ctr"/>
            <a:endParaRPr lang="ru-RU" sz="1700" dirty="0" smtClean="0">
              <a:solidFill>
                <a:schemeClr val="tx1"/>
              </a:solidFill>
            </a:endParaRPr>
          </a:p>
          <a:p>
            <a:pPr algn="ctr"/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38" name="Стрелка влево 37"/>
          <p:cNvSpPr/>
          <p:nvPr/>
        </p:nvSpPr>
        <p:spPr>
          <a:xfrm>
            <a:off x="1357290" y="5429264"/>
            <a:ext cx="406904" cy="285752"/>
          </a:xfrm>
          <a:prstGeom prst="leftArrow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 descr="оформление договор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00100" y="4643446"/>
            <a:ext cx="746552" cy="517629"/>
          </a:xfrm>
          <a:prstGeom prst="rect">
            <a:avLst/>
          </a:prstGeom>
        </p:spPr>
      </p:pic>
      <p:sp>
        <p:nvSpPr>
          <p:cNvPr id="40" name="Скругленный прямоугольник 39"/>
          <p:cNvSpPr/>
          <p:nvPr/>
        </p:nvSpPr>
        <p:spPr>
          <a:xfrm>
            <a:off x="500034" y="2786058"/>
            <a:ext cx="1785950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Банк - партнер</a:t>
            </a:r>
          </a:p>
          <a:p>
            <a:pPr algn="ctr"/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41" name="Стрелка вверх 40"/>
          <p:cNvSpPr/>
          <p:nvPr/>
        </p:nvSpPr>
        <p:spPr>
          <a:xfrm>
            <a:off x="1214414" y="3714752"/>
            <a:ext cx="285752" cy="21431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034" y="2214554"/>
            <a:ext cx="1785950" cy="2857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Кредит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4" name="Стрелка вверх 43"/>
          <p:cNvSpPr/>
          <p:nvPr/>
        </p:nvSpPr>
        <p:spPr>
          <a:xfrm>
            <a:off x="1214414" y="2571744"/>
            <a:ext cx="285752" cy="21431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верх 44"/>
          <p:cNvSpPr/>
          <p:nvPr/>
        </p:nvSpPr>
        <p:spPr>
          <a:xfrm>
            <a:off x="1214414" y="2000240"/>
            <a:ext cx="285752" cy="21431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30" grpId="0" animBg="1"/>
      <p:bldP spid="31" grpId="0" animBg="1"/>
      <p:bldP spid="33" grpId="0" animBg="1"/>
      <p:bldP spid="34" grpId="0" animBg="1"/>
      <p:bldP spid="37" grpId="0" animBg="1"/>
      <p:bldP spid="38" grpId="0" animBg="1"/>
      <p:bldP spid="40" grpId="0" animBg="1"/>
      <p:bldP spid="41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 </a:t>
            </a:r>
            <a:r>
              <a:rPr lang="ru-RU" dirty="0" smtClean="0"/>
              <a:t>знать</a:t>
            </a:r>
            <a:endParaRPr lang="ru-RU" dirty="0"/>
          </a:p>
        </p:txBody>
      </p:sp>
      <p:pic>
        <p:nvPicPr>
          <p:cNvPr id="4" name="Содержимое 3" descr="Лампоч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285728"/>
            <a:ext cx="1010496" cy="937472"/>
          </a:xfrm>
        </p:spPr>
      </p:pic>
      <p:pic>
        <p:nvPicPr>
          <p:cNvPr id="5" name="Содержимое 3" descr="Ламп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357166"/>
            <a:ext cx="1010496" cy="93747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28662" y="1428736"/>
            <a:ext cx="7715304" cy="5000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1. Срок рассмотрения заявки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Стрелка влево 9"/>
          <p:cNvSpPr/>
          <p:nvPr/>
        </p:nvSpPr>
        <p:spPr>
          <a:xfrm>
            <a:off x="2143108" y="2143116"/>
            <a:ext cx="978408" cy="285752"/>
          </a:xfrm>
          <a:prstGeom prst="leftArrow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6072198" y="2143116"/>
            <a:ext cx="978408" cy="285752"/>
          </a:xfrm>
          <a:prstGeom prst="rightArrow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28662" y="2643182"/>
            <a:ext cx="3143272" cy="12858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 объемом поручительства до 5 млн. руб. – 3 (три) рабочих дня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57818" y="2643182"/>
            <a:ext cx="3286148" cy="12858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 объемом поручительства от 5 млн. руб. до 25 млн. руб. – 5 (пять) рабочих дней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8662" y="4071942"/>
            <a:ext cx="7715304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2. Решение о предоставлении поручительства принимается Наблюдательным советом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5072074"/>
            <a:ext cx="7715304" cy="12144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3. Решение о предоставлении поручительства действует не более 3 (трех) месяцев с даты его принятия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Информация о результатах деятельности Автономного учреждения «Гарантийный фонд кредитного обеспечения Республики Мордовия» </a:t>
            </a:r>
            <a:br>
              <a:rPr lang="ru-RU" sz="3200" dirty="0" smtClean="0"/>
            </a:br>
            <a:r>
              <a:rPr lang="ru-RU" sz="3200" dirty="0" smtClean="0"/>
              <a:t>в 2009 – 2017 гг.</a:t>
            </a:r>
            <a:endParaRPr lang="ru-RU" sz="3200" dirty="0"/>
          </a:p>
        </p:txBody>
      </p:sp>
      <p:pic>
        <p:nvPicPr>
          <p:cNvPr id="5" name="Рисунок 4" descr="Информац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2214554"/>
            <a:ext cx="3500447" cy="3500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928693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период с 2009 по 2017гг. Фондом предоставлено 224 поручительства на сумму 1099,2 млн. руб., в т.ч. в 2017г. – 20 шт. – 129.5 млн. руб.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тот - же период  под поручительство Фонда было выдано 224 кредита на сумму 1686,2 млн. руб., в т.ч. в 2017г. – 20 шт. – 229,6 тыс. руб.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857224" y="2857496"/>
          <a:ext cx="7643866" cy="3586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28662" y="1500174"/>
          <a:ext cx="7591425" cy="1338262"/>
        </p:xfrm>
        <a:graphic>
          <a:graphicData uri="http://schemas.openxmlformats.org/presentationml/2006/ole">
            <p:oleObj spid="_x0000_s1026" name="Лист" r:id="rId4" imgW="7039166" imgH="1247584" progId="Excel.Sheet.12">
              <p:embed/>
            </p:oleObj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1503</TotalTime>
  <Words>773</Words>
  <Application>Microsoft Office PowerPoint</Application>
  <PresentationFormat>Экран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Лист</vt:lpstr>
      <vt:lpstr>Условия оказания государственной поддержки</vt:lpstr>
      <vt:lpstr>Поручительство Фонда предоставляется, если Субъект СМП отвечает следующим критериям:</vt:lpstr>
      <vt:lpstr>Поддержка не может оказываться в отношении следующих субъектов СМП:</vt:lpstr>
      <vt:lpstr>Основные параметры предоставляемой государственной поддержки</vt:lpstr>
      <vt:lpstr>В настоящее время Фонд сотрудничает со следующими кредитными организациями:</vt:lpstr>
      <vt:lpstr>Схема работы Гарантийного фонда</vt:lpstr>
      <vt:lpstr>Важно знать</vt:lpstr>
      <vt:lpstr>  Информация о результатах деятельности Автономного учреждения «Гарантийный фонд кредитного обеспечения Республики Мордовия»  в 2009 – 2017 гг.</vt:lpstr>
      <vt:lpstr>За период с 2009 по 2017гг. Фондом предоставлено 224 поручительства на сумму 1099,2 млн. руб., в т.ч. в 2017г. – 20 шт. – 129.5 млн. руб. За тот - же период  под поручительство Фонда было выдано 224 кредита на сумму 1686,2 млн. руб., в т.ч. в 2017г. – 20 шт. – 229,6 тыс. руб. </vt:lpstr>
      <vt:lpstr>За период с 01.01.11г.  по 31.12.17г. в Гарантийный фонд обратились 449 заемщиков СМП за поручительствами на сумму 2585 млн. руб., в т.ч.:</vt:lpstr>
      <vt:lpstr>Отраслевая структура выданных кредитов под поручительство Фонда в 2009 – 2017 гг.</vt:lpstr>
      <vt:lpstr>Отраслевая структура малого бизнеса в Республике Мордовия на 01.09.2017г.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ALLA</dc:creator>
  <cp:lastModifiedBy>ALLA</cp:lastModifiedBy>
  <cp:revision>184</cp:revision>
  <dcterms:created xsi:type="dcterms:W3CDTF">2018-02-13T12:54:27Z</dcterms:created>
  <dcterms:modified xsi:type="dcterms:W3CDTF">2018-03-28T10:40:06Z</dcterms:modified>
</cp:coreProperties>
</file>