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56" r:id="rId1"/>
  </p:sldMasterIdLst>
  <p:sldIdLst>
    <p:sldId id="256" r:id="rId2"/>
    <p:sldId id="257" r:id="rId3"/>
    <p:sldId id="265" r:id="rId4"/>
    <p:sldId id="266" r:id="rId5"/>
    <p:sldId id="262" r:id="rId6"/>
    <p:sldId id="261" r:id="rId7"/>
    <p:sldId id="260" r:id="rId8"/>
    <p:sldId id="263" r:id="rId9"/>
    <p:sldId id="264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DE7"/>
    <a:srgbClr val="EBB294"/>
    <a:srgbClr val="000000"/>
    <a:srgbClr val="A75F0A"/>
    <a:srgbClr val="FFCCCC"/>
    <a:srgbClr val="FDDBF6"/>
    <a:srgbClr val="F3B5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микрозаймов 2017 года </a:t>
            </a:r>
          </a:p>
          <a:p>
            <a:pPr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видам деятельности</a:t>
            </a:r>
          </a:p>
          <a:p>
            <a:pPr>
              <a:defRPr/>
            </a:pP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займов по видам деятельности 2017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95DDE53-39F8-4108-8884-5DB54540E29C}" type="CATEGORYNAME">
                      <a:rPr lang="ru-RU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>
                        <a:solidFill>
                          <a:schemeClr val="tx1"/>
                        </a:solidFill>
                      </a:rPr>
                      <a:t>
</a:t>
                    </a:r>
                    <a:fld id="{E6C8EE3D-90ED-47DF-9AA4-AAF9B402002B}" type="PERCENTAGE">
                      <a:rPr lang="ru-RU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Производство</c:v>
                </c:pt>
                <c:pt idx="1">
                  <c:v>Строительство</c:v>
                </c:pt>
                <c:pt idx="2">
                  <c:v>Оптовая торговля</c:v>
                </c:pt>
                <c:pt idx="3">
                  <c:v>Розничная торговля</c:v>
                </c:pt>
                <c:pt idx="4">
                  <c:v>Сельское хозяйство</c:v>
                </c:pt>
                <c:pt idx="5">
                  <c:v>Транспортные услуги</c:v>
                </c:pt>
                <c:pt idx="6">
                  <c:v>Предоставление бытовых услуг</c:v>
                </c:pt>
                <c:pt idx="7">
                  <c:v>Прочее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28</c:v>
                </c:pt>
                <c:pt idx="1">
                  <c:v>22</c:v>
                </c:pt>
                <c:pt idx="2">
                  <c:v>33</c:v>
                </c:pt>
                <c:pt idx="3">
                  <c:v>70</c:v>
                </c:pt>
                <c:pt idx="4">
                  <c:v>13</c:v>
                </c:pt>
                <c:pt idx="5">
                  <c:v>35</c:v>
                </c:pt>
                <c:pt idx="6">
                  <c:v>5</c:v>
                </c:pt>
                <c:pt idx="7">
                  <c:v>47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96F835-2ECB-43D1-A84F-AC58DEB896C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B44231-1CE9-461B-9519-5660DC494DDF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accent1">
              <a:lumMod val="75000"/>
            </a:schemeClr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endParaRPr lang="ru-RU" sz="2900" dirty="0" smtClean="0"/>
        </a:p>
        <a:p>
          <a:r>
            <a:rPr lang="ru-RU" sz="2900" dirty="0" smtClean="0">
              <a:solidFill>
                <a:schemeClr val="tx1"/>
              </a:solidFill>
            </a:rPr>
            <a:t>До 3-х млн. руб.</a:t>
          </a:r>
        </a:p>
        <a:p>
          <a:r>
            <a:rPr lang="ru-RU" sz="2400" dirty="0" smtClean="0">
              <a:solidFill>
                <a:schemeClr val="tx1"/>
              </a:solidFill>
            </a:rPr>
            <a:t>на срок до 36 мес.</a:t>
          </a:r>
          <a:endParaRPr lang="ru-RU" sz="2400" dirty="0">
            <a:solidFill>
              <a:schemeClr val="tx1"/>
            </a:solidFill>
          </a:endParaRPr>
        </a:p>
      </dgm:t>
    </dgm:pt>
    <dgm:pt modelId="{F3CC84A0-C0F2-44FF-93A7-E9E11160C1F7}" type="parTrans" cxnId="{AFF935ED-EEF8-4483-8BBF-027DA846A4CC}">
      <dgm:prSet/>
      <dgm:spPr/>
      <dgm:t>
        <a:bodyPr/>
        <a:lstStyle/>
        <a:p>
          <a:endParaRPr lang="ru-RU"/>
        </a:p>
      </dgm:t>
    </dgm:pt>
    <dgm:pt modelId="{B37A7EC4-C69F-4BE6-99EC-87E6020C6726}" type="sibTrans" cxnId="{AFF935ED-EEF8-4483-8BBF-027DA846A4CC}">
      <dgm:prSet/>
      <dgm:spPr/>
      <dgm:t>
        <a:bodyPr/>
        <a:lstStyle/>
        <a:p>
          <a:endParaRPr lang="ru-RU"/>
        </a:p>
      </dgm:t>
    </dgm:pt>
    <dgm:pt modelId="{CC617009-E0A0-48C9-A01A-2EC1E1B164F6}">
      <dgm:prSet phldrT="[Текст]" custT="1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8%</a:t>
          </a:r>
        </a:p>
        <a:p>
          <a:r>
            <a:rPr lang="ru-RU" sz="2800" dirty="0" smtClean="0">
              <a:solidFill>
                <a:schemeClr val="tx1"/>
              </a:solidFill>
            </a:rPr>
            <a:t>Низкая ставка</a:t>
          </a:r>
        </a:p>
      </dgm:t>
    </dgm:pt>
    <dgm:pt modelId="{3CAD090A-C01C-4B2F-A318-FF231448A03B}" type="parTrans" cxnId="{F0340188-8985-4CE1-A42B-E96F58AB3783}">
      <dgm:prSet/>
      <dgm:spPr/>
      <dgm:t>
        <a:bodyPr/>
        <a:lstStyle/>
        <a:p>
          <a:endParaRPr lang="ru-RU"/>
        </a:p>
      </dgm:t>
    </dgm:pt>
    <dgm:pt modelId="{C858F9B2-F5F5-47F4-8903-659108F7CBA3}" type="sibTrans" cxnId="{F0340188-8985-4CE1-A42B-E96F58AB3783}">
      <dgm:prSet/>
      <dgm:spPr/>
      <dgm:t>
        <a:bodyPr/>
        <a:lstStyle/>
        <a:p>
          <a:endParaRPr lang="ru-RU"/>
        </a:p>
      </dgm:t>
    </dgm:pt>
    <dgm:pt modelId="{25A7E041-4DE8-4D2A-9312-78AE3B648A1B}">
      <dgm:prSet phldrT="[Текст]" custT="1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pPr>
            <a:spcAft>
              <a:spcPct val="35000"/>
            </a:spcAft>
          </a:pPr>
          <a:endParaRPr lang="ru-RU" sz="2400" dirty="0" smtClean="0"/>
        </a:p>
        <a:p>
          <a:pPr>
            <a:spcAft>
              <a:spcPts val="1500"/>
            </a:spcAft>
          </a:pPr>
          <a:r>
            <a:rPr lang="ru-RU" sz="2200" dirty="0" smtClean="0">
              <a:solidFill>
                <a:schemeClr val="tx1"/>
              </a:solidFill>
            </a:rPr>
            <a:t>Отсрочка возврата суммы основного долга</a:t>
          </a:r>
        </a:p>
        <a:p>
          <a:pPr>
            <a:spcAft>
              <a:spcPts val="1500"/>
            </a:spcAft>
          </a:pPr>
          <a:r>
            <a:rPr lang="ru-RU" sz="2400" dirty="0" smtClean="0">
              <a:solidFill>
                <a:schemeClr val="tx1"/>
              </a:solidFill>
            </a:rPr>
            <a:t>до 12 месяцев</a:t>
          </a:r>
          <a:endParaRPr lang="ru-RU" sz="2400" dirty="0">
            <a:solidFill>
              <a:schemeClr val="tx1"/>
            </a:solidFill>
          </a:endParaRPr>
        </a:p>
      </dgm:t>
    </dgm:pt>
    <dgm:pt modelId="{19E9D91D-5EF4-425F-A67D-1C6B9B402428}" type="parTrans" cxnId="{6EA66E2D-9273-416F-9560-DECB7A35A020}">
      <dgm:prSet/>
      <dgm:spPr/>
      <dgm:t>
        <a:bodyPr/>
        <a:lstStyle/>
        <a:p>
          <a:endParaRPr lang="ru-RU"/>
        </a:p>
      </dgm:t>
    </dgm:pt>
    <dgm:pt modelId="{5EBAA914-E310-415C-8268-0B24C7F996DC}" type="sibTrans" cxnId="{6EA66E2D-9273-416F-9560-DECB7A35A020}">
      <dgm:prSet/>
      <dgm:spPr/>
      <dgm:t>
        <a:bodyPr/>
        <a:lstStyle/>
        <a:p>
          <a:endParaRPr lang="ru-RU"/>
        </a:p>
      </dgm:t>
    </dgm:pt>
    <dgm:pt modelId="{4C1050F9-9B9E-469F-9AC6-5FED7BB5C55A}">
      <dgm:prSet phldrT="[Текст]" custT="1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pPr>
            <a:spcAft>
              <a:spcPts val="0"/>
            </a:spcAft>
          </a:pPr>
          <a:endParaRPr lang="ru-RU" sz="3500" dirty="0" smtClean="0"/>
        </a:p>
        <a:p>
          <a:pPr>
            <a:spcAft>
              <a:spcPts val="0"/>
            </a:spcAft>
          </a:pPr>
          <a:endParaRPr lang="ru-RU" sz="800" dirty="0" smtClean="0"/>
        </a:p>
        <a:p>
          <a:pPr>
            <a:spcAft>
              <a:spcPts val="0"/>
            </a:spcAft>
          </a:pPr>
          <a:r>
            <a:rPr lang="ru-RU" sz="2600" dirty="0" smtClean="0">
              <a:solidFill>
                <a:schemeClr val="tx1"/>
              </a:solidFill>
            </a:rPr>
            <a:t>Досрочное погашение</a:t>
          </a:r>
          <a:endParaRPr lang="ru-RU" sz="2600" dirty="0">
            <a:solidFill>
              <a:schemeClr val="tx1"/>
            </a:solidFill>
          </a:endParaRPr>
        </a:p>
      </dgm:t>
    </dgm:pt>
    <dgm:pt modelId="{6A608CCB-BC36-4D5F-ADDA-6BE84DEA8704}" type="parTrans" cxnId="{33B366AF-E506-4322-A721-756142452807}">
      <dgm:prSet/>
      <dgm:spPr/>
      <dgm:t>
        <a:bodyPr/>
        <a:lstStyle/>
        <a:p>
          <a:endParaRPr lang="ru-RU"/>
        </a:p>
      </dgm:t>
    </dgm:pt>
    <dgm:pt modelId="{415F25FA-1B9D-451B-9A92-49FFED8CD52B}" type="sibTrans" cxnId="{33B366AF-E506-4322-A721-756142452807}">
      <dgm:prSet/>
      <dgm:spPr/>
      <dgm:t>
        <a:bodyPr/>
        <a:lstStyle/>
        <a:p>
          <a:endParaRPr lang="ru-RU"/>
        </a:p>
      </dgm:t>
    </dgm:pt>
    <dgm:pt modelId="{C8F125EB-19E6-4B95-988F-FC2D9BE7E22F}">
      <dgm:prSet phldrT="[Текст]" custT="1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pPr>
            <a:spcBef>
              <a:spcPct val="0"/>
            </a:spcBef>
            <a:spcAft>
              <a:spcPct val="35000"/>
            </a:spcAft>
          </a:pPr>
          <a:endParaRPr lang="ru-RU" sz="2800" dirty="0" smtClean="0"/>
        </a:p>
        <a:p>
          <a:pPr>
            <a:spcBef>
              <a:spcPts val="1000"/>
            </a:spcBef>
            <a:spcAft>
              <a:spcPts val="0"/>
            </a:spcAft>
          </a:pPr>
          <a:r>
            <a:rPr lang="ru-RU" sz="2600" dirty="0" smtClean="0">
              <a:solidFill>
                <a:schemeClr val="tx1"/>
              </a:solidFill>
            </a:rPr>
            <a:t>Отсутствие </a:t>
          </a:r>
        </a:p>
        <a:p>
          <a:pPr>
            <a:spcBef>
              <a:spcPts val="1000"/>
            </a:spcBef>
            <a:spcAft>
              <a:spcPts val="0"/>
            </a:spcAft>
          </a:pPr>
          <a:r>
            <a:rPr lang="ru-RU" sz="2600" dirty="0" smtClean="0">
              <a:solidFill>
                <a:schemeClr val="tx1"/>
              </a:solidFill>
            </a:rPr>
            <a:t>комиссий и переплат</a:t>
          </a:r>
          <a:endParaRPr lang="ru-RU" sz="2600" dirty="0">
            <a:solidFill>
              <a:schemeClr val="tx1"/>
            </a:solidFill>
          </a:endParaRPr>
        </a:p>
      </dgm:t>
    </dgm:pt>
    <dgm:pt modelId="{09721CE2-D39A-4F33-84A6-9C701B0E563B}" type="parTrans" cxnId="{EF660E4B-3161-4354-8BA6-E482705BE5EB}">
      <dgm:prSet/>
      <dgm:spPr/>
      <dgm:t>
        <a:bodyPr/>
        <a:lstStyle/>
        <a:p>
          <a:endParaRPr lang="ru-RU"/>
        </a:p>
      </dgm:t>
    </dgm:pt>
    <dgm:pt modelId="{97BD32BB-945B-40E7-A42A-53C76C9CC915}" type="sibTrans" cxnId="{EF660E4B-3161-4354-8BA6-E482705BE5EB}">
      <dgm:prSet/>
      <dgm:spPr/>
      <dgm:t>
        <a:bodyPr/>
        <a:lstStyle/>
        <a:p>
          <a:endParaRPr lang="ru-RU"/>
        </a:p>
      </dgm:t>
    </dgm:pt>
    <dgm:pt modelId="{C5B77119-75A3-47C3-8160-7F858EEA9259}" type="pres">
      <dgm:prSet presAssocID="{9F96F835-2ECB-43D1-A84F-AC58DEB896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D19C34-D2D8-45E0-A95B-7B5491D548AB}" type="pres">
      <dgm:prSet presAssocID="{0AB44231-1CE9-461B-9519-5660DC494DD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A2C0D0-F2B9-44D5-B943-59E1060E365B}" type="pres">
      <dgm:prSet presAssocID="{B37A7EC4-C69F-4BE6-99EC-87E6020C6726}" presName="sibTrans" presStyleCnt="0"/>
      <dgm:spPr/>
    </dgm:pt>
    <dgm:pt modelId="{011A6AE1-3C6A-4AB7-90BC-4F15B9A9A9A1}" type="pres">
      <dgm:prSet presAssocID="{CC617009-E0A0-48C9-A01A-2EC1E1B164F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D4ED4-2B19-4D0C-A59F-7496C4841EA0}" type="pres">
      <dgm:prSet presAssocID="{C858F9B2-F5F5-47F4-8903-659108F7CBA3}" presName="sibTrans" presStyleCnt="0"/>
      <dgm:spPr/>
    </dgm:pt>
    <dgm:pt modelId="{ACD72D22-B856-46A5-9121-C4D136085DA4}" type="pres">
      <dgm:prSet presAssocID="{25A7E041-4DE8-4D2A-9312-78AE3B648A1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320680-11C5-4AE7-962E-9A9B4A1DABF9}" type="pres">
      <dgm:prSet presAssocID="{5EBAA914-E310-415C-8268-0B24C7F996DC}" presName="sibTrans" presStyleCnt="0"/>
      <dgm:spPr/>
    </dgm:pt>
    <dgm:pt modelId="{C1458FBD-C40C-4A7C-805D-AAF7BC6330BD}" type="pres">
      <dgm:prSet presAssocID="{4C1050F9-9B9E-469F-9AC6-5FED7BB5C55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BCFC26-C423-436F-964B-CCF44B78703C}" type="pres">
      <dgm:prSet presAssocID="{415F25FA-1B9D-451B-9A92-49FFED8CD52B}" presName="sibTrans" presStyleCnt="0"/>
      <dgm:spPr/>
    </dgm:pt>
    <dgm:pt modelId="{1F011549-BBCF-4A2D-8C5B-E838B1F06EA6}" type="pres">
      <dgm:prSet presAssocID="{C8F125EB-19E6-4B95-988F-FC2D9BE7E22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F5B2C1-AA96-4D6C-97CE-79D8E8FED657}" type="presOf" srcId="{C8F125EB-19E6-4B95-988F-FC2D9BE7E22F}" destId="{1F011549-BBCF-4A2D-8C5B-E838B1F06EA6}" srcOrd="0" destOrd="0" presId="urn:microsoft.com/office/officeart/2005/8/layout/default"/>
    <dgm:cxn modelId="{B3C5A443-393F-48E9-A1B6-207E68D5515E}" type="presOf" srcId="{25A7E041-4DE8-4D2A-9312-78AE3B648A1B}" destId="{ACD72D22-B856-46A5-9121-C4D136085DA4}" srcOrd="0" destOrd="0" presId="urn:microsoft.com/office/officeart/2005/8/layout/default"/>
    <dgm:cxn modelId="{AFF935ED-EEF8-4483-8BBF-027DA846A4CC}" srcId="{9F96F835-2ECB-43D1-A84F-AC58DEB896C9}" destId="{0AB44231-1CE9-461B-9519-5660DC494DDF}" srcOrd="0" destOrd="0" parTransId="{F3CC84A0-C0F2-44FF-93A7-E9E11160C1F7}" sibTransId="{B37A7EC4-C69F-4BE6-99EC-87E6020C6726}"/>
    <dgm:cxn modelId="{63D9F7C0-F54A-44B6-AF21-81BC90E15F91}" type="presOf" srcId="{9F96F835-2ECB-43D1-A84F-AC58DEB896C9}" destId="{C5B77119-75A3-47C3-8160-7F858EEA9259}" srcOrd="0" destOrd="0" presId="urn:microsoft.com/office/officeart/2005/8/layout/default"/>
    <dgm:cxn modelId="{F7406B45-90CD-4156-8EA7-61928369D0A5}" type="presOf" srcId="{4C1050F9-9B9E-469F-9AC6-5FED7BB5C55A}" destId="{C1458FBD-C40C-4A7C-805D-AAF7BC6330BD}" srcOrd="0" destOrd="0" presId="urn:microsoft.com/office/officeart/2005/8/layout/default"/>
    <dgm:cxn modelId="{6EA66E2D-9273-416F-9560-DECB7A35A020}" srcId="{9F96F835-2ECB-43D1-A84F-AC58DEB896C9}" destId="{25A7E041-4DE8-4D2A-9312-78AE3B648A1B}" srcOrd="2" destOrd="0" parTransId="{19E9D91D-5EF4-425F-A67D-1C6B9B402428}" sibTransId="{5EBAA914-E310-415C-8268-0B24C7F996DC}"/>
    <dgm:cxn modelId="{695FC784-657A-4C59-9BBE-E31473F24370}" type="presOf" srcId="{0AB44231-1CE9-461B-9519-5660DC494DDF}" destId="{40D19C34-D2D8-45E0-A95B-7B5491D548AB}" srcOrd="0" destOrd="0" presId="urn:microsoft.com/office/officeart/2005/8/layout/default"/>
    <dgm:cxn modelId="{F0340188-8985-4CE1-A42B-E96F58AB3783}" srcId="{9F96F835-2ECB-43D1-A84F-AC58DEB896C9}" destId="{CC617009-E0A0-48C9-A01A-2EC1E1B164F6}" srcOrd="1" destOrd="0" parTransId="{3CAD090A-C01C-4B2F-A318-FF231448A03B}" sibTransId="{C858F9B2-F5F5-47F4-8903-659108F7CBA3}"/>
    <dgm:cxn modelId="{EF660E4B-3161-4354-8BA6-E482705BE5EB}" srcId="{9F96F835-2ECB-43D1-A84F-AC58DEB896C9}" destId="{C8F125EB-19E6-4B95-988F-FC2D9BE7E22F}" srcOrd="4" destOrd="0" parTransId="{09721CE2-D39A-4F33-84A6-9C701B0E563B}" sibTransId="{97BD32BB-945B-40E7-A42A-53C76C9CC915}"/>
    <dgm:cxn modelId="{33B366AF-E506-4322-A721-756142452807}" srcId="{9F96F835-2ECB-43D1-A84F-AC58DEB896C9}" destId="{4C1050F9-9B9E-469F-9AC6-5FED7BB5C55A}" srcOrd="3" destOrd="0" parTransId="{6A608CCB-BC36-4D5F-ADDA-6BE84DEA8704}" sibTransId="{415F25FA-1B9D-451B-9A92-49FFED8CD52B}"/>
    <dgm:cxn modelId="{D0BD4377-4278-4492-A756-FA00D15147C5}" type="presOf" srcId="{CC617009-E0A0-48C9-A01A-2EC1E1B164F6}" destId="{011A6AE1-3C6A-4AB7-90BC-4F15B9A9A9A1}" srcOrd="0" destOrd="0" presId="urn:microsoft.com/office/officeart/2005/8/layout/default"/>
    <dgm:cxn modelId="{DDED8220-56F8-4ACB-AE20-66608C545E78}" type="presParOf" srcId="{C5B77119-75A3-47C3-8160-7F858EEA9259}" destId="{40D19C34-D2D8-45E0-A95B-7B5491D548AB}" srcOrd="0" destOrd="0" presId="urn:microsoft.com/office/officeart/2005/8/layout/default"/>
    <dgm:cxn modelId="{9C89F78C-D6D2-417F-96FE-F9FF8A9E8CB6}" type="presParOf" srcId="{C5B77119-75A3-47C3-8160-7F858EEA9259}" destId="{86A2C0D0-F2B9-44D5-B943-59E1060E365B}" srcOrd="1" destOrd="0" presId="urn:microsoft.com/office/officeart/2005/8/layout/default"/>
    <dgm:cxn modelId="{0E093884-44D8-4A8B-88AE-328609A2A2BD}" type="presParOf" srcId="{C5B77119-75A3-47C3-8160-7F858EEA9259}" destId="{011A6AE1-3C6A-4AB7-90BC-4F15B9A9A9A1}" srcOrd="2" destOrd="0" presId="urn:microsoft.com/office/officeart/2005/8/layout/default"/>
    <dgm:cxn modelId="{EA5E5AEF-A08D-4C22-AA4C-E948103F7044}" type="presParOf" srcId="{C5B77119-75A3-47C3-8160-7F858EEA9259}" destId="{1EED4ED4-2B19-4D0C-A59F-7496C4841EA0}" srcOrd="3" destOrd="0" presId="urn:microsoft.com/office/officeart/2005/8/layout/default"/>
    <dgm:cxn modelId="{9F8B94C6-D9A1-4334-9C00-635C8CFAF763}" type="presParOf" srcId="{C5B77119-75A3-47C3-8160-7F858EEA9259}" destId="{ACD72D22-B856-46A5-9121-C4D136085DA4}" srcOrd="4" destOrd="0" presId="urn:microsoft.com/office/officeart/2005/8/layout/default"/>
    <dgm:cxn modelId="{68C91A45-0406-4661-A61C-1B34EEA6D495}" type="presParOf" srcId="{C5B77119-75A3-47C3-8160-7F858EEA9259}" destId="{CC320680-11C5-4AE7-962E-9A9B4A1DABF9}" srcOrd="5" destOrd="0" presId="urn:microsoft.com/office/officeart/2005/8/layout/default"/>
    <dgm:cxn modelId="{15DB073B-9B12-4729-91EF-77C522547A9C}" type="presParOf" srcId="{C5B77119-75A3-47C3-8160-7F858EEA9259}" destId="{C1458FBD-C40C-4A7C-805D-AAF7BC6330BD}" srcOrd="6" destOrd="0" presId="urn:microsoft.com/office/officeart/2005/8/layout/default"/>
    <dgm:cxn modelId="{98F7ED68-16E3-4AB7-AC11-1EDCA504B2C0}" type="presParOf" srcId="{C5B77119-75A3-47C3-8160-7F858EEA9259}" destId="{8FBCFC26-C423-436F-964B-CCF44B78703C}" srcOrd="7" destOrd="0" presId="urn:microsoft.com/office/officeart/2005/8/layout/default"/>
    <dgm:cxn modelId="{F45A14B6-A6A8-46BF-A839-E8FE85CDEED3}" type="presParOf" srcId="{C5B77119-75A3-47C3-8160-7F858EEA9259}" destId="{1F011549-BBCF-4A2D-8C5B-E838B1F06EA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B1DC42-A2E5-4FBC-8E9A-87E72F10157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472DDD1-58A6-416E-96BC-C1986D906B7A}">
      <dgm:prSet phldrT="[Текст]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Подготовка пакета документов (формы на сайте)</a:t>
          </a:r>
          <a:endParaRPr lang="ru-RU" dirty="0">
            <a:solidFill>
              <a:schemeClr val="tx1"/>
            </a:solidFill>
          </a:endParaRPr>
        </a:p>
      </dgm:t>
    </dgm:pt>
    <dgm:pt modelId="{9F705318-D1D1-4451-9393-930FAB883F83}" type="parTrans" cxnId="{2A8BEB1C-8F97-46E8-8A20-7C89FCBCAFA9}">
      <dgm:prSet/>
      <dgm:spPr/>
      <dgm:t>
        <a:bodyPr/>
        <a:lstStyle/>
        <a:p>
          <a:endParaRPr lang="ru-RU"/>
        </a:p>
      </dgm:t>
    </dgm:pt>
    <dgm:pt modelId="{9E1AF53E-9DC0-40A3-9522-668607A5235F}" type="sibTrans" cxnId="{2A8BEB1C-8F97-46E8-8A20-7C89FCBCAFA9}">
      <dgm:prSet/>
      <dgm:spPr>
        <a:effectLst>
          <a:innerShdw blurRad="63500" dist="50800">
            <a:prstClr val="black">
              <a:alpha val="50000"/>
            </a:prstClr>
          </a:innerShdw>
        </a:effectLst>
      </dgm:spPr>
      <dgm:t>
        <a:bodyPr/>
        <a:lstStyle/>
        <a:p>
          <a:endParaRPr lang="ru-RU"/>
        </a:p>
      </dgm:t>
    </dgm:pt>
    <dgm:pt modelId="{840B4729-5094-4227-96B7-A9164159F263}">
      <dgm:prSet phldrT="[Текст]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Подача заявки с комплектом документов</a:t>
          </a:r>
          <a:endParaRPr lang="ru-RU" dirty="0">
            <a:solidFill>
              <a:schemeClr val="tx1"/>
            </a:solidFill>
          </a:endParaRPr>
        </a:p>
      </dgm:t>
    </dgm:pt>
    <dgm:pt modelId="{B05FEBE2-5D5D-4706-9F03-EBEAE9A1E49E}" type="parTrans" cxnId="{39CFAE15-F9A4-4DED-ACBC-C87EA7A4F81F}">
      <dgm:prSet/>
      <dgm:spPr/>
      <dgm:t>
        <a:bodyPr/>
        <a:lstStyle/>
        <a:p>
          <a:endParaRPr lang="ru-RU"/>
        </a:p>
      </dgm:t>
    </dgm:pt>
    <dgm:pt modelId="{AD2A2D1F-3601-41C9-84BD-42B883CEDC95}" type="sibTrans" cxnId="{39CFAE15-F9A4-4DED-ACBC-C87EA7A4F81F}">
      <dgm:prSet/>
      <dgm:spPr>
        <a:effectLst>
          <a:innerShdw blurRad="63500" dist="50800">
            <a:prstClr val="black">
              <a:alpha val="50000"/>
            </a:prstClr>
          </a:innerShdw>
        </a:effectLst>
      </dgm:spPr>
      <dgm:t>
        <a:bodyPr/>
        <a:lstStyle/>
        <a:p>
          <a:endParaRPr lang="ru-RU"/>
        </a:p>
      </dgm:t>
    </dgm:pt>
    <dgm:pt modelId="{C71378CC-D228-448D-9B9A-7AC8622881EB}">
      <dgm:prSet phldrT="[Текст]"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Анализ заявки, принятие решения</a:t>
          </a:r>
          <a:endParaRPr lang="ru-RU" dirty="0">
            <a:solidFill>
              <a:schemeClr val="tx1"/>
            </a:solidFill>
          </a:endParaRPr>
        </a:p>
      </dgm:t>
    </dgm:pt>
    <dgm:pt modelId="{0C57A069-59AC-4BB6-8BF9-E7CB0544E9EA}" type="parTrans" cxnId="{A0A970BA-95BF-47C0-81AE-51DF4CD54B2E}">
      <dgm:prSet/>
      <dgm:spPr/>
      <dgm:t>
        <a:bodyPr/>
        <a:lstStyle/>
        <a:p>
          <a:endParaRPr lang="ru-RU"/>
        </a:p>
      </dgm:t>
    </dgm:pt>
    <dgm:pt modelId="{EDF35DD0-8E46-45E5-B83C-EF8934A79678}" type="sibTrans" cxnId="{A0A970BA-95BF-47C0-81AE-51DF4CD54B2E}">
      <dgm:prSet/>
      <dgm:spPr>
        <a:effectLst>
          <a:innerShdw blurRad="63500" dist="50800">
            <a:prstClr val="black">
              <a:alpha val="50000"/>
            </a:prstClr>
          </a:innerShdw>
        </a:effectLst>
      </dgm:spPr>
      <dgm:t>
        <a:bodyPr/>
        <a:lstStyle/>
        <a:p>
          <a:endParaRPr lang="ru-RU"/>
        </a:p>
      </dgm:t>
    </dgm:pt>
    <dgm:pt modelId="{6312FBF0-47A2-4517-B355-1111A0FF5ADC}">
      <dgm:prSet/>
      <dgm:spPr>
        <a:solidFill>
          <a:schemeClr val="accent1">
            <a:lumMod val="40000"/>
            <a:lumOff val="6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Подписание договора и перевод средств в один день</a:t>
          </a:r>
          <a:endParaRPr lang="ru-RU" dirty="0">
            <a:solidFill>
              <a:schemeClr val="tx1"/>
            </a:solidFill>
          </a:endParaRPr>
        </a:p>
      </dgm:t>
    </dgm:pt>
    <dgm:pt modelId="{C5B16402-6A02-471F-A070-9DE0A0DEBD7F}" type="parTrans" cxnId="{584731CA-FF0A-4D0E-82C9-41DAC2F1D075}">
      <dgm:prSet/>
      <dgm:spPr/>
      <dgm:t>
        <a:bodyPr/>
        <a:lstStyle/>
        <a:p>
          <a:endParaRPr lang="ru-RU"/>
        </a:p>
      </dgm:t>
    </dgm:pt>
    <dgm:pt modelId="{6587FB28-43E2-4D80-85D9-7CE3F19BC681}" type="sibTrans" cxnId="{584731CA-FF0A-4D0E-82C9-41DAC2F1D075}">
      <dgm:prSet/>
      <dgm:spPr/>
      <dgm:t>
        <a:bodyPr/>
        <a:lstStyle/>
        <a:p>
          <a:endParaRPr lang="ru-RU"/>
        </a:p>
      </dgm:t>
    </dgm:pt>
    <dgm:pt modelId="{C6180EAE-7AE2-401A-9FAB-557F072F78B3}" type="pres">
      <dgm:prSet presAssocID="{73B1DC42-A2E5-4FBC-8E9A-87E72F101571}" presName="Name0" presStyleCnt="0">
        <dgm:presLayoutVars>
          <dgm:dir/>
          <dgm:resizeHandles val="exact"/>
        </dgm:presLayoutVars>
      </dgm:prSet>
      <dgm:spPr/>
    </dgm:pt>
    <dgm:pt modelId="{35BE8C75-A531-428F-9BDD-A0A2DA003162}" type="pres">
      <dgm:prSet presAssocID="{E472DDD1-58A6-416E-96BC-C1986D906B7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26004-4BD3-4965-B3EB-90329D3827D6}" type="pres">
      <dgm:prSet presAssocID="{9E1AF53E-9DC0-40A3-9522-668607A5235F}" presName="sibTrans" presStyleLbl="sibTrans2D1" presStyleIdx="0" presStyleCnt="3"/>
      <dgm:spPr/>
      <dgm:t>
        <a:bodyPr/>
        <a:lstStyle/>
        <a:p>
          <a:endParaRPr lang="ru-RU"/>
        </a:p>
      </dgm:t>
    </dgm:pt>
    <dgm:pt modelId="{F64B2559-8CEE-4115-9414-1477C7950D38}" type="pres">
      <dgm:prSet presAssocID="{9E1AF53E-9DC0-40A3-9522-668607A5235F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9469FBA-7AF5-4FAF-B71F-29EF37705EA7}" type="pres">
      <dgm:prSet presAssocID="{840B4729-5094-4227-96B7-A9164159F263}" presName="node" presStyleLbl="node1" presStyleIdx="1" presStyleCnt="4" custLinFactNeighborX="-2490" custLinFactNeighborY="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80D42-CA0A-444F-85BF-A9296CF91B23}" type="pres">
      <dgm:prSet presAssocID="{AD2A2D1F-3601-41C9-84BD-42B883CEDC95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65F9849-52B6-4BD2-BA8A-5A22A0C3655D}" type="pres">
      <dgm:prSet presAssocID="{AD2A2D1F-3601-41C9-84BD-42B883CEDC95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5B7A9256-5ECB-4993-811B-BF8A7B3097D4}" type="pres">
      <dgm:prSet presAssocID="{C71378CC-D228-448D-9B9A-7AC8622881E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69151-64D5-4E64-9DD2-9BA6539A4306}" type="pres">
      <dgm:prSet presAssocID="{EDF35DD0-8E46-45E5-B83C-EF8934A79678}" presName="sibTrans" presStyleLbl="sibTrans2D1" presStyleIdx="2" presStyleCnt="3"/>
      <dgm:spPr/>
      <dgm:t>
        <a:bodyPr/>
        <a:lstStyle/>
        <a:p>
          <a:endParaRPr lang="ru-RU"/>
        </a:p>
      </dgm:t>
    </dgm:pt>
    <dgm:pt modelId="{A2F4773F-8312-4AB0-A439-FAF7B18256E1}" type="pres">
      <dgm:prSet presAssocID="{EDF35DD0-8E46-45E5-B83C-EF8934A7967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7A023C6-E749-4F4A-A224-FCD21FC42BA8}" type="pres">
      <dgm:prSet presAssocID="{6312FBF0-47A2-4517-B355-1111A0FF5AD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1FCCA7-E021-419E-A05C-1FD29A410F1D}" type="presOf" srcId="{AD2A2D1F-3601-41C9-84BD-42B883CEDC95}" destId="{C65F9849-52B6-4BD2-BA8A-5A22A0C3655D}" srcOrd="1" destOrd="0" presId="urn:microsoft.com/office/officeart/2005/8/layout/process1"/>
    <dgm:cxn modelId="{39CFAE15-F9A4-4DED-ACBC-C87EA7A4F81F}" srcId="{73B1DC42-A2E5-4FBC-8E9A-87E72F101571}" destId="{840B4729-5094-4227-96B7-A9164159F263}" srcOrd="1" destOrd="0" parTransId="{B05FEBE2-5D5D-4706-9F03-EBEAE9A1E49E}" sibTransId="{AD2A2D1F-3601-41C9-84BD-42B883CEDC95}"/>
    <dgm:cxn modelId="{A0A970BA-95BF-47C0-81AE-51DF4CD54B2E}" srcId="{73B1DC42-A2E5-4FBC-8E9A-87E72F101571}" destId="{C71378CC-D228-448D-9B9A-7AC8622881EB}" srcOrd="2" destOrd="0" parTransId="{0C57A069-59AC-4BB6-8BF9-E7CB0544E9EA}" sibTransId="{EDF35DD0-8E46-45E5-B83C-EF8934A79678}"/>
    <dgm:cxn modelId="{C392911C-C0EF-4009-8683-E76CD55D1502}" type="presOf" srcId="{EDF35DD0-8E46-45E5-B83C-EF8934A79678}" destId="{32169151-64D5-4E64-9DD2-9BA6539A4306}" srcOrd="0" destOrd="0" presId="urn:microsoft.com/office/officeart/2005/8/layout/process1"/>
    <dgm:cxn modelId="{3D909530-AF21-439A-B6DC-B4E912095721}" type="presOf" srcId="{6312FBF0-47A2-4517-B355-1111A0FF5ADC}" destId="{E7A023C6-E749-4F4A-A224-FCD21FC42BA8}" srcOrd="0" destOrd="0" presId="urn:microsoft.com/office/officeart/2005/8/layout/process1"/>
    <dgm:cxn modelId="{BB474BD6-A3C9-4E0E-A1BC-F73BEA759933}" type="presOf" srcId="{840B4729-5094-4227-96B7-A9164159F263}" destId="{C9469FBA-7AF5-4FAF-B71F-29EF37705EA7}" srcOrd="0" destOrd="0" presId="urn:microsoft.com/office/officeart/2005/8/layout/process1"/>
    <dgm:cxn modelId="{A8192BBE-5750-4817-8F91-41212B059711}" type="presOf" srcId="{9E1AF53E-9DC0-40A3-9522-668607A5235F}" destId="{F64B2559-8CEE-4115-9414-1477C7950D38}" srcOrd="1" destOrd="0" presId="urn:microsoft.com/office/officeart/2005/8/layout/process1"/>
    <dgm:cxn modelId="{980FE1FB-65F9-4D83-8AC8-13891037CCAA}" type="presOf" srcId="{73B1DC42-A2E5-4FBC-8E9A-87E72F101571}" destId="{C6180EAE-7AE2-401A-9FAB-557F072F78B3}" srcOrd="0" destOrd="0" presId="urn:microsoft.com/office/officeart/2005/8/layout/process1"/>
    <dgm:cxn modelId="{584731CA-FF0A-4D0E-82C9-41DAC2F1D075}" srcId="{73B1DC42-A2E5-4FBC-8E9A-87E72F101571}" destId="{6312FBF0-47A2-4517-B355-1111A0FF5ADC}" srcOrd="3" destOrd="0" parTransId="{C5B16402-6A02-471F-A070-9DE0A0DEBD7F}" sibTransId="{6587FB28-43E2-4D80-85D9-7CE3F19BC681}"/>
    <dgm:cxn modelId="{85978E55-6CE0-4543-93E8-8AD042298642}" type="presOf" srcId="{E472DDD1-58A6-416E-96BC-C1986D906B7A}" destId="{35BE8C75-A531-428F-9BDD-A0A2DA003162}" srcOrd="0" destOrd="0" presId="urn:microsoft.com/office/officeart/2005/8/layout/process1"/>
    <dgm:cxn modelId="{6054D7F7-D6CC-4BB6-970A-0BDAF9B3647E}" type="presOf" srcId="{EDF35DD0-8E46-45E5-B83C-EF8934A79678}" destId="{A2F4773F-8312-4AB0-A439-FAF7B18256E1}" srcOrd="1" destOrd="0" presId="urn:microsoft.com/office/officeart/2005/8/layout/process1"/>
    <dgm:cxn modelId="{2A8BEB1C-8F97-46E8-8A20-7C89FCBCAFA9}" srcId="{73B1DC42-A2E5-4FBC-8E9A-87E72F101571}" destId="{E472DDD1-58A6-416E-96BC-C1986D906B7A}" srcOrd="0" destOrd="0" parTransId="{9F705318-D1D1-4451-9393-930FAB883F83}" sibTransId="{9E1AF53E-9DC0-40A3-9522-668607A5235F}"/>
    <dgm:cxn modelId="{2C5A936B-4852-4B2C-A924-C3C9B606B9A6}" type="presOf" srcId="{AD2A2D1F-3601-41C9-84BD-42B883CEDC95}" destId="{E7580D42-CA0A-444F-85BF-A9296CF91B23}" srcOrd="0" destOrd="0" presId="urn:microsoft.com/office/officeart/2005/8/layout/process1"/>
    <dgm:cxn modelId="{0912C6DC-A957-4DA9-AA98-B79AAC910C66}" type="presOf" srcId="{C71378CC-D228-448D-9B9A-7AC8622881EB}" destId="{5B7A9256-5ECB-4993-811B-BF8A7B3097D4}" srcOrd="0" destOrd="0" presId="urn:microsoft.com/office/officeart/2005/8/layout/process1"/>
    <dgm:cxn modelId="{4B04F72C-0495-42D9-9955-0B0DD003B3CB}" type="presOf" srcId="{9E1AF53E-9DC0-40A3-9522-668607A5235F}" destId="{FEB26004-4BD3-4965-B3EB-90329D3827D6}" srcOrd="0" destOrd="0" presId="urn:microsoft.com/office/officeart/2005/8/layout/process1"/>
    <dgm:cxn modelId="{BEE5EFBE-A012-4817-AB60-78E7FCCC4D97}" type="presParOf" srcId="{C6180EAE-7AE2-401A-9FAB-557F072F78B3}" destId="{35BE8C75-A531-428F-9BDD-A0A2DA003162}" srcOrd="0" destOrd="0" presId="urn:microsoft.com/office/officeart/2005/8/layout/process1"/>
    <dgm:cxn modelId="{8233A319-D435-481F-AE3D-A7C8C84AD514}" type="presParOf" srcId="{C6180EAE-7AE2-401A-9FAB-557F072F78B3}" destId="{FEB26004-4BD3-4965-B3EB-90329D3827D6}" srcOrd="1" destOrd="0" presId="urn:microsoft.com/office/officeart/2005/8/layout/process1"/>
    <dgm:cxn modelId="{4FE6C662-EBDE-46E3-89DA-B9D0970A371C}" type="presParOf" srcId="{FEB26004-4BD3-4965-B3EB-90329D3827D6}" destId="{F64B2559-8CEE-4115-9414-1477C7950D38}" srcOrd="0" destOrd="0" presId="urn:microsoft.com/office/officeart/2005/8/layout/process1"/>
    <dgm:cxn modelId="{F1A8A967-6D9E-49B0-967A-322CA8325531}" type="presParOf" srcId="{C6180EAE-7AE2-401A-9FAB-557F072F78B3}" destId="{C9469FBA-7AF5-4FAF-B71F-29EF37705EA7}" srcOrd="2" destOrd="0" presId="urn:microsoft.com/office/officeart/2005/8/layout/process1"/>
    <dgm:cxn modelId="{44D99856-FE51-4A3C-8C04-EF450F62BEA6}" type="presParOf" srcId="{C6180EAE-7AE2-401A-9FAB-557F072F78B3}" destId="{E7580D42-CA0A-444F-85BF-A9296CF91B23}" srcOrd="3" destOrd="0" presId="urn:microsoft.com/office/officeart/2005/8/layout/process1"/>
    <dgm:cxn modelId="{FEDDB16E-841A-43D2-A3B3-EF3A33C83D6F}" type="presParOf" srcId="{E7580D42-CA0A-444F-85BF-A9296CF91B23}" destId="{C65F9849-52B6-4BD2-BA8A-5A22A0C3655D}" srcOrd="0" destOrd="0" presId="urn:microsoft.com/office/officeart/2005/8/layout/process1"/>
    <dgm:cxn modelId="{4AF2414D-C7D0-4C6D-B888-AA019D328B33}" type="presParOf" srcId="{C6180EAE-7AE2-401A-9FAB-557F072F78B3}" destId="{5B7A9256-5ECB-4993-811B-BF8A7B3097D4}" srcOrd="4" destOrd="0" presId="urn:microsoft.com/office/officeart/2005/8/layout/process1"/>
    <dgm:cxn modelId="{0C481885-F547-470C-A9B3-177465864080}" type="presParOf" srcId="{C6180EAE-7AE2-401A-9FAB-557F072F78B3}" destId="{32169151-64D5-4E64-9DD2-9BA6539A4306}" srcOrd="5" destOrd="0" presId="urn:microsoft.com/office/officeart/2005/8/layout/process1"/>
    <dgm:cxn modelId="{62BC3B06-9078-4DFD-8B1A-23404205A053}" type="presParOf" srcId="{32169151-64D5-4E64-9DD2-9BA6539A4306}" destId="{A2F4773F-8312-4AB0-A439-FAF7B18256E1}" srcOrd="0" destOrd="0" presId="urn:microsoft.com/office/officeart/2005/8/layout/process1"/>
    <dgm:cxn modelId="{597BE9EC-CDD5-4DA8-AB94-F0485893F0D4}" type="presParOf" srcId="{C6180EAE-7AE2-401A-9FAB-557F072F78B3}" destId="{E7A023C6-E749-4F4A-A224-FCD21FC42BA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D19C34-D2D8-45E0-A95B-7B5491D548AB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 smtClean="0"/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1"/>
              </a:solidFill>
            </a:rPr>
            <a:t>До 3-х млн. руб.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на срок до 36 мес.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39687"/>
        <a:ext cx="3286125" cy="1971675"/>
      </dsp:txXfrm>
    </dsp:sp>
    <dsp:sp modelId="{011A6AE1-3C6A-4AB7-90BC-4F15B9A9A9A1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8%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Низкая ставка</a:t>
          </a:r>
        </a:p>
      </dsp:txBody>
      <dsp:txXfrm>
        <a:off x="3614737" y="39687"/>
        <a:ext cx="3286125" cy="1971675"/>
      </dsp:txXfrm>
    </dsp:sp>
    <dsp:sp modelId="{ACD72D22-B856-46A5-9121-C4D136085DA4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15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Отсрочка возврата суммы основного долга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15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до 12 месяцев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7229475" y="39687"/>
        <a:ext cx="3286125" cy="1971675"/>
      </dsp:txXfrm>
    </dsp:sp>
    <dsp:sp modelId="{C1458FBD-C40C-4A7C-805D-AAF7BC6330BD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35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8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600" kern="1200" dirty="0" smtClean="0">
              <a:solidFill>
                <a:schemeClr val="tx1"/>
              </a:solidFill>
            </a:rPr>
            <a:t>Досрочное погашение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1807368" y="2339975"/>
        <a:ext cx="3286125" cy="1971675"/>
      </dsp:txXfrm>
    </dsp:sp>
    <dsp:sp modelId="{1F011549-BBCF-4A2D-8C5B-E838B1F06EA6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600" kern="1200" dirty="0" smtClean="0">
              <a:solidFill>
                <a:schemeClr val="tx1"/>
              </a:solidFill>
            </a:rPr>
            <a:t>Отсутствие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600" kern="1200" dirty="0" smtClean="0">
              <a:solidFill>
                <a:schemeClr val="tx1"/>
              </a:solidFill>
            </a:rPr>
            <a:t>комиссий и переплат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5422106" y="2339975"/>
        <a:ext cx="3286125" cy="19716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186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443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0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67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4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491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963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35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135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392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36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12E93-5FBA-40CB-85EC-CA9B942B0663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49979-12E7-4411-8F79-97343CC1B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50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9760" y="1740222"/>
            <a:ext cx="9144000" cy="2387600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Поддержка </a:t>
            </a:r>
            <a:br>
              <a:rPr lang="ru-RU" sz="4000" dirty="0" smtClean="0"/>
            </a:br>
            <a:r>
              <a:rPr lang="ru-RU" sz="4000" dirty="0" smtClean="0"/>
              <a:t>малого и среднего предпринимательства Республики Мордовия</a:t>
            </a:r>
            <a:br>
              <a:rPr lang="ru-RU" sz="4000" dirty="0" smtClean="0"/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Микрофинансирование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0346" y="310957"/>
            <a:ext cx="9144000" cy="1655762"/>
          </a:xfrm>
        </p:spPr>
        <p:txBody>
          <a:bodyPr/>
          <a:lstStyle/>
          <a:p>
            <a:pPr algn="ctr"/>
            <a:r>
              <a:rPr lang="ru-RU" dirty="0" smtClean="0"/>
              <a:t>Министерство экономики, торговли и предпринимательства </a:t>
            </a:r>
            <a:r>
              <a:rPr lang="ru-RU" dirty="0"/>
              <a:t>Р</a:t>
            </a:r>
            <a:r>
              <a:rPr lang="ru-RU" dirty="0" smtClean="0"/>
              <a:t>еспублики Мордовия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929" y="123568"/>
            <a:ext cx="1049663" cy="11532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08463" y="6371925"/>
            <a:ext cx="3426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Март, 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71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59231" y="68550"/>
            <a:ext cx="9779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Подведомственные организации:</a:t>
            </a:r>
            <a:r>
              <a:rPr lang="ru-RU" sz="2400" dirty="0" smtClean="0">
                <a:solidFill>
                  <a:schemeClr val="tx2"/>
                </a:solidFill>
                <a:latin typeface="+mj-lt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+mj-lt"/>
              </a:rPr>
            </a:b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749641" y="652908"/>
            <a:ext cx="4466557" cy="127580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Микрокредитная компания Фонд поддержки предпринимательства Республики Мордовия </a:t>
            </a:r>
            <a:endParaRPr lang="ru-RU" sz="16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(2011 год)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749641" y="3658266"/>
            <a:ext cx="4117098" cy="78253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Единственный вид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деятельности</a:t>
            </a:r>
            <a:endParaRPr lang="ru-RU" sz="1400" dirty="0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996004" y="3651924"/>
            <a:ext cx="4117098" cy="757268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предоставление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микрозаймов субъектам малого и среднего предпринимательства Республики Мордовия (микрофинансовая деятельность)</a:t>
            </a:r>
            <a:endParaRPr lang="ru-RU" sz="1400" dirty="0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749641" y="2381095"/>
            <a:ext cx="4117098" cy="78253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Цель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деятельности</a:t>
            </a:r>
            <a:endParaRPr lang="ru-RU" sz="1400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6996004" y="2380936"/>
            <a:ext cx="4117098" cy="78253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обеспечение доступа субъектов малого и среднего предпринимательства к финансовым ресурсам</a:t>
            </a: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749641" y="4850172"/>
            <a:ext cx="4117098" cy="78253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Капитализация </a:t>
            </a:r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счет субсидии</a:t>
            </a:r>
            <a:endParaRPr lang="ru-RU" sz="1400" dirty="0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6996004" y="4855592"/>
            <a:ext cx="4117098" cy="78253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661,3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млн. руб. </a:t>
            </a:r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(139,0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млн. руб. - региональный, </a:t>
            </a:r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522,3 </a:t>
            </a: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млн. руб. - федеральный бюджет)</a:t>
            </a:r>
            <a:endParaRPr lang="ru-RU" sz="1400" dirty="0"/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6715614" y="570539"/>
            <a:ext cx="4677879" cy="1358177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Автономное учреждение микрокредитная компания «Региональный центр микрофинансирования Республики Мордовия»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(2009 год) 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704161" y="3411837"/>
            <a:ext cx="10547772" cy="3105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704161" y="4694426"/>
            <a:ext cx="10547772" cy="3105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749641" y="2127183"/>
            <a:ext cx="10502292" cy="192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1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382" y="345989"/>
            <a:ext cx="10058400" cy="856736"/>
          </a:xfrm>
        </p:spPr>
        <p:txBody>
          <a:bodyPr/>
          <a:lstStyle/>
          <a:p>
            <a:pPr algn="r"/>
            <a:r>
              <a:rPr lang="ru-RU" dirty="0" smtClean="0"/>
              <a:t>Результаты 2017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7942967"/>
              </p:ext>
            </p:extLst>
          </p:nvPr>
        </p:nvGraphicFramePr>
        <p:xfrm>
          <a:off x="4017558" y="1202725"/>
          <a:ext cx="7555516" cy="3956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3720"/>
                <a:gridCol w="1271796"/>
              </a:tblGrid>
              <a:tr h="43321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KPI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выданных микрозаймов,</a:t>
                      </a:r>
                      <a:r>
                        <a:rPr lang="ru-RU" baseline="0" dirty="0" smtClean="0"/>
                        <a:t> шт.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253</a:t>
                      </a:r>
                      <a:endParaRPr lang="ru-RU" dirty="0"/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 выданных микрозаймов, млн.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373,2</a:t>
                      </a:r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ru-RU" dirty="0" smtClean="0"/>
                        <a:t>Риск</a:t>
                      </a:r>
                      <a:r>
                        <a:rPr lang="ru-RU" baseline="0" dirty="0" smtClean="0"/>
                        <a:t> портфеля (</a:t>
                      </a:r>
                      <a:r>
                        <a:rPr lang="en-US" baseline="0" dirty="0" smtClean="0"/>
                        <a:t>PAR&gt;30 </a:t>
                      </a:r>
                      <a:r>
                        <a:rPr lang="ru-RU" baseline="0" dirty="0" smtClean="0"/>
                        <a:t>дней, норматив 12%),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10,89</a:t>
                      </a:r>
                      <a:endParaRPr lang="ru-RU" dirty="0"/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Прочие показатели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</a:t>
                      </a:r>
                      <a:endParaRPr lang="ru-RU" b="1" dirty="0"/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Рассмотрено заявок, шт.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279</a:t>
                      </a:r>
                      <a:endParaRPr lang="ru-RU" dirty="0"/>
                    </a:p>
                  </a:txBody>
                  <a:tcPr/>
                </a:tc>
              </a:tr>
              <a:tr h="490725">
                <a:tc>
                  <a:txBody>
                    <a:bodyPr/>
                    <a:lstStyle/>
                    <a:p>
                      <a:r>
                        <a:rPr lang="ru-RU" dirty="0" smtClean="0"/>
                        <a:t>Эффективность</a:t>
                      </a:r>
                      <a:r>
                        <a:rPr lang="ru-RU" baseline="0" dirty="0" smtClean="0"/>
                        <a:t> размещения средств (норматив 70%),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93,4</a:t>
                      </a:r>
                      <a:endParaRPr lang="ru-RU" dirty="0"/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ru-RU" dirty="0" smtClean="0"/>
                        <a:t>Портфель микрозаймов, млн.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619,6</a:t>
                      </a:r>
                      <a:endParaRPr lang="ru-RU" dirty="0"/>
                    </a:p>
                  </a:txBody>
                  <a:tcPr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 сумма микрозайма, млн.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0,917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1965" y="451707"/>
            <a:ext cx="31221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За весь период </a:t>
            </a:r>
          </a:p>
          <a:p>
            <a:pPr algn="ctr"/>
            <a:r>
              <a:rPr lang="ru-RU" sz="2000" b="1" dirty="0" smtClean="0"/>
              <a:t>работы выдано:</a:t>
            </a:r>
          </a:p>
          <a:p>
            <a:pPr algn="ctr"/>
            <a:endParaRPr lang="ru-RU" sz="2400" b="1" dirty="0"/>
          </a:p>
          <a:p>
            <a:pPr algn="ctr"/>
            <a:endParaRPr lang="ru-RU" sz="20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939164" y="5399860"/>
            <a:ext cx="74585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ПОЗВОЛИЛО в 2017 году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сохранить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2 810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рабочих места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создать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569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рабочих мест</a:t>
            </a:r>
          </a:p>
          <a:p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1094459" y="1584584"/>
            <a:ext cx="2217152" cy="2122443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glow rad="63500">
              <a:schemeClr val="accent1">
                <a:lumMod val="50000"/>
                <a:alpha val="40000"/>
              </a:schemeClr>
            </a:glow>
            <a:innerShdw blurRad="63500" dist="50800" dir="135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 </a:t>
            </a:r>
            <a:r>
              <a:rPr lang="ru-RU" sz="3200" b="1" dirty="0">
                <a:solidFill>
                  <a:schemeClr val="tx1"/>
                </a:solidFill>
              </a:rPr>
              <a:t>309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микрозаймов</a:t>
            </a:r>
            <a:endParaRPr lang="ru-RU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1108680" y="3883609"/>
            <a:ext cx="2188707" cy="2131804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63500">
              <a:schemeClr val="accent1">
                <a:lumMod val="50000"/>
                <a:alpha val="40000"/>
              </a:schemeClr>
            </a:glow>
            <a:innerShdw blurRad="63500" dist="50800" dir="135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2,61</a:t>
            </a:r>
            <a:endParaRPr lang="ru-RU" sz="2000" b="1" dirty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млрд. рублей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1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695234"/>
              </p:ext>
            </p:extLst>
          </p:nvPr>
        </p:nvGraphicFramePr>
        <p:xfrm>
          <a:off x="1007648" y="619918"/>
          <a:ext cx="10058400" cy="555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052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предоставления микрозаймов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37084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55" y="1942515"/>
            <a:ext cx="790685" cy="7049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168" y="1944041"/>
            <a:ext cx="656483" cy="6014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643" y="4249356"/>
            <a:ext cx="793853" cy="7077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107" y="4249356"/>
            <a:ext cx="790685" cy="7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-13099"/>
            <a:ext cx="10058400" cy="127035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требования к потенциальному заявителю – субъекту МСП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18134" y="1827075"/>
            <a:ext cx="4716379" cy="5780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2. Любые виды предпринимательской деятельности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18140" y="1140785"/>
            <a:ext cx="4716379" cy="6028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89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ru-RU" sz="1600" dirty="0" smtClean="0">
                <a:solidFill>
                  <a:schemeClr val="tx1"/>
                </a:solidFill>
              </a:rPr>
              <a:t>1. Соответствие требованиям ст. 4 Федерального закона №209-ФЗ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818133" y="2511258"/>
            <a:ext cx="4716380" cy="5848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89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3. Осуществляющие деятельность на территории </a:t>
            </a:r>
            <a:r>
              <a:rPr lang="ru-RU" sz="1600" dirty="0">
                <a:solidFill>
                  <a:schemeClr val="tx1"/>
                </a:solidFill>
              </a:rPr>
              <a:t>Р</a:t>
            </a:r>
            <a:r>
              <a:rPr lang="ru-RU" sz="1600" dirty="0" smtClean="0">
                <a:solidFill>
                  <a:schemeClr val="tx1"/>
                </a:solidFill>
              </a:rPr>
              <a:t>еспублики Мордовия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818133" y="4519908"/>
            <a:ext cx="4716381" cy="5848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6. Отсутствие отрицательной кредитной истории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818135" y="5239723"/>
            <a:ext cx="4716382" cy="5848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89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7. Отсутствие просроченной задолженности по налогам, сборам и т.п.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818133" y="5914051"/>
            <a:ext cx="4716383" cy="66414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8. Не применяются процедуры несостоятельности (банкротства), ликвидации, реорганизации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6482605" y="1136897"/>
            <a:ext cx="3724977" cy="1019472"/>
          </a:xfrm>
          <a:prstGeom prst="flowChartProcess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solidFill>
              <a:srgbClr val="0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1.Соответствие требованиям по структуре уставного капитала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2.Выручка (не более 2 млрд рублей)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3.Персонал (не более 250 человек)</a:t>
            </a: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6482605" y="2405150"/>
            <a:ext cx="4456497" cy="4173043"/>
          </a:xfrm>
          <a:prstGeom prst="flowChartProcess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solidFill>
              <a:srgbClr val="0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не оказывается: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Игорный бизнес;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 реализация подакцизных товаров (ст. 181 НК РФ);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и реализация полезных ископаемых (ст. 337 НК РФ);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соглашений о разделе продукции;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Кредитные организации;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организации;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фонды;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Негосударственные пенсионные фонды;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участники рынка ценных бумаг;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Ломбарды;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Нерезиденты РФ осуществляющие валютные операции.</a:t>
            </a:r>
          </a:p>
        </p:txBody>
      </p:sp>
      <p:sp>
        <p:nvSpPr>
          <p:cNvPr id="17" name="Объект 4"/>
          <p:cNvSpPr txBox="1">
            <a:spLocks/>
          </p:cNvSpPr>
          <p:nvPr/>
        </p:nvSpPr>
        <p:spPr>
          <a:xfrm>
            <a:off x="818133" y="3184843"/>
            <a:ext cx="4716383" cy="562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4. Наличие обеспечения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" name="Объект 4"/>
          <p:cNvSpPr txBox="1">
            <a:spLocks/>
          </p:cNvSpPr>
          <p:nvPr/>
        </p:nvSpPr>
        <p:spPr>
          <a:xfrm>
            <a:off x="818133" y="3854428"/>
            <a:ext cx="4716383" cy="5713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5. Целевое назначение микрозайма 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>
            <a:stCxn id="4" idx="3"/>
          </p:cNvCxnSpPr>
          <p:nvPr/>
        </p:nvCxnSpPr>
        <p:spPr>
          <a:xfrm flipV="1">
            <a:off x="5534519" y="1442196"/>
            <a:ext cx="94808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5" idx="3"/>
          </p:cNvCxnSpPr>
          <p:nvPr/>
        </p:nvCxnSpPr>
        <p:spPr>
          <a:xfrm>
            <a:off x="5534513" y="2116113"/>
            <a:ext cx="474049" cy="190395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008562" y="4020065"/>
            <a:ext cx="474037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6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7396894"/>
              </p:ext>
            </p:extLst>
          </p:nvPr>
        </p:nvGraphicFramePr>
        <p:xfrm>
          <a:off x="1097280" y="1905802"/>
          <a:ext cx="10058400" cy="3761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63478" y="1905802"/>
            <a:ext cx="4940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 получения микрозайма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00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Наши контакты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927281"/>
              </p:ext>
            </p:extLst>
          </p:nvPr>
        </p:nvGraphicFramePr>
        <p:xfrm>
          <a:off x="153687" y="1846263"/>
          <a:ext cx="5505968" cy="320040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752984"/>
                <a:gridCol w="27529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Микрокредитная компания Фонд поддержки предпринимательства Республики Мордовия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http://fondrm.blogspot.ru</a:t>
                      </a:r>
                      <a:endParaRPr lang="ru-RU" sz="1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8-8342-24-00-35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Автономное учреждение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микрокредитная компания «Региональный центр микрофинансирования Республики Мордовия»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http://zaimrm.blogspot.ru</a:t>
                      </a:r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8-8342-23-26-77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163" y="1846263"/>
            <a:ext cx="6092791" cy="321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7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4282" y="2327158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внимание!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584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</TotalTime>
  <Words>456</Words>
  <Application>Microsoft Office PowerPoint</Application>
  <PresentationFormat>Широкоэкранный</PresentationFormat>
  <Paragraphs>105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Поддержка  малого и среднего предпринимательства Республики Мордовия Микрофинансирование</vt:lpstr>
      <vt:lpstr>Презентация PowerPoint</vt:lpstr>
      <vt:lpstr>Результаты 2017</vt:lpstr>
      <vt:lpstr>Презентация PowerPoint</vt:lpstr>
      <vt:lpstr>Условия предоставления микрозаймов</vt:lpstr>
      <vt:lpstr>Ключевые требования к потенциальному заявителю – субъекту МСП</vt:lpstr>
      <vt:lpstr>Презентация PowerPoint</vt:lpstr>
      <vt:lpstr>Наши контакты</vt:lpstr>
      <vt:lpstr>Благодарим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Поддержка малого и среднего предпринимательства Республики Мордовия Микрофинансирование</dc:title>
  <dc:creator>Iris</dc:creator>
  <cp:lastModifiedBy>Iris</cp:lastModifiedBy>
  <cp:revision>54</cp:revision>
  <dcterms:created xsi:type="dcterms:W3CDTF">2018-03-27T05:31:30Z</dcterms:created>
  <dcterms:modified xsi:type="dcterms:W3CDTF">2018-04-09T08:10:24Z</dcterms:modified>
</cp:coreProperties>
</file>