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0" r:id="rId1"/>
  </p:sldMasterIdLst>
  <p:notesMasterIdLst>
    <p:notesMasterId r:id="rId16"/>
  </p:notesMasterIdLst>
  <p:handoutMasterIdLst>
    <p:handoutMasterId r:id="rId17"/>
  </p:handoutMasterIdLst>
  <p:sldIdLst>
    <p:sldId id="444" r:id="rId2"/>
    <p:sldId id="462" r:id="rId3"/>
    <p:sldId id="448" r:id="rId4"/>
    <p:sldId id="445" r:id="rId5"/>
    <p:sldId id="460" r:id="rId6"/>
    <p:sldId id="461" r:id="rId7"/>
    <p:sldId id="449" r:id="rId8"/>
    <p:sldId id="452" r:id="rId9"/>
    <p:sldId id="455" r:id="rId10"/>
    <p:sldId id="453" r:id="rId11"/>
    <p:sldId id="458" r:id="rId12"/>
    <p:sldId id="456" r:id="rId13"/>
    <p:sldId id="464" r:id="rId14"/>
    <p:sldId id="465" r:id="rId15"/>
  </p:sldIdLst>
  <p:sldSz cx="9144000" cy="6858000" type="screen4x3"/>
  <p:notesSz cx="6794500" cy="9906000"/>
  <p:defaultTextStyle>
    <a:defPPr>
      <a:defRPr lang="ru-RU"/>
    </a:defPPr>
    <a:lvl1pPr algn="l" rtl="0" eaLnBrk="0" fontAlgn="base" hangingPunct="0">
      <a:lnSpc>
        <a:spcPct val="90000"/>
      </a:lnSpc>
      <a:spcBef>
        <a:spcPct val="0"/>
      </a:spcBef>
      <a:spcAft>
        <a:spcPct val="0"/>
      </a:spcAft>
      <a:defRPr sz="1200" kern="1200">
        <a:solidFill>
          <a:schemeClr val="bg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lnSpc>
        <a:spcPct val="90000"/>
      </a:lnSpc>
      <a:spcBef>
        <a:spcPct val="0"/>
      </a:spcBef>
      <a:spcAft>
        <a:spcPct val="0"/>
      </a:spcAft>
      <a:defRPr sz="1200" kern="1200">
        <a:solidFill>
          <a:schemeClr val="bg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lnSpc>
        <a:spcPct val="90000"/>
      </a:lnSpc>
      <a:spcBef>
        <a:spcPct val="0"/>
      </a:spcBef>
      <a:spcAft>
        <a:spcPct val="0"/>
      </a:spcAft>
      <a:defRPr sz="1200" kern="1200">
        <a:solidFill>
          <a:schemeClr val="bg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lnSpc>
        <a:spcPct val="90000"/>
      </a:lnSpc>
      <a:spcBef>
        <a:spcPct val="0"/>
      </a:spcBef>
      <a:spcAft>
        <a:spcPct val="0"/>
      </a:spcAft>
      <a:defRPr sz="1200" kern="1200">
        <a:solidFill>
          <a:schemeClr val="bg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lnSpc>
        <a:spcPct val="90000"/>
      </a:lnSpc>
      <a:spcBef>
        <a:spcPct val="0"/>
      </a:spcBef>
      <a:spcAft>
        <a:spcPct val="0"/>
      </a:spcAft>
      <a:defRPr sz="1200" kern="1200">
        <a:solidFill>
          <a:schemeClr val="bg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bg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bg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bg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bg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B64D"/>
    <a:srgbClr val="00703C"/>
    <a:srgbClr val="9D6901"/>
    <a:srgbClr val="FF9900"/>
    <a:srgbClr val="F09E5A"/>
    <a:srgbClr val="00542D"/>
    <a:srgbClr val="E1EFD1"/>
    <a:srgbClr val="DD9401"/>
    <a:srgbClr val="FFFF99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32" autoAdjust="0"/>
    <p:restoredTop sz="96497" autoAdjust="0"/>
  </p:normalViewPr>
  <p:slideViewPr>
    <p:cSldViewPr snapToGrid="0" snapToObjects="1">
      <p:cViewPr varScale="1">
        <p:scale>
          <a:sx n="86" d="100"/>
          <a:sy n="86" d="100"/>
        </p:scale>
        <p:origin x="-1632" y="-96"/>
      </p:cViewPr>
      <p:guideLst>
        <p:guide orient="horz" pos="4014"/>
        <p:guide orient="horz" pos="3795"/>
        <p:guide orient="horz" pos="761"/>
        <p:guide pos="3084"/>
        <p:guide pos="657"/>
        <p:guide pos="5511"/>
        <p:guide pos="413"/>
        <p:guide pos="3033"/>
        <p:guide pos="3141"/>
        <p:guide pos="2176"/>
        <p:guide pos="2319"/>
        <p:guide pos="3842"/>
        <p:guide pos="3985"/>
        <p:guide pos="1451"/>
        <p:guide pos="2255"/>
        <p:guide pos="3911"/>
      </p:guideLst>
    </p:cSldViewPr>
  </p:slideViewPr>
  <p:outlineViewPr>
    <p:cViewPr>
      <p:scale>
        <a:sx n="33" d="100"/>
        <a:sy n="33" d="100"/>
      </p:scale>
      <p:origin x="0" y="2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>
        <p:scale>
          <a:sx n="110" d="100"/>
          <a:sy n="110" d="100"/>
        </p:scale>
        <p:origin x="-5256" y="-240"/>
      </p:cViewPr>
      <p:guideLst>
        <p:guide orient="horz" pos="2797"/>
        <p:guide orient="horz" pos="448"/>
        <p:guide orient="horz" pos="2982"/>
        <p:guide orient="horz" pos="5792"/>
        <p:guide pos="569"/>
        <p:guide pos="371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43321" cy="49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973" tIns="46487" rIns="92973" bIns="46487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180" y="0"/>
            <a:ext cx="2943320" cy="49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973" tIns="46487" rIns="92973" bIns="46487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10458"/>
            <a:ext cx="2943321" cy="49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973" tIns="46487" rIns="92973" bIns="46487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180" y="9410458"/>
            <a:ext cx="2943320" cy="49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973" tIns="46487" rIns="92973" bIns="46487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fld id="{E1BB0E8D-AD92-40BD-857E-08544BC9A3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533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43321" cy="49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973" tIns="46487" rIns="92973" bIns="46487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180" y="0"/>
            <a:ext cx="2943320" cy="49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973" tIns="46487" rIns="92973" bIns="46487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1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255" y="4704425"/>
            <a:ext cx="4981991" cy="4458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973" tIns="46487" rIns="92973" bIns="464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10458"/>
            <a:ext cx="2943321" cy="49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973" tIns="46487" rIns="92973" bIns="46487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180" y="9410458"/>
            <a:ext cx="2943320" cy="49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973" tIns="46487" rIns="92973" bIns="46487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fld id="{19565F3F-6928-4E04-83B2-D27B20EC65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6257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9565F3F-6928-4E04-83B2-D27B20EC65B7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680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20750" y="742950"/>
            <a:ext cx="4953000" cy="3714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877D57-BDDA-418D-8C4B-498EE8724039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522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7" Type="http://schemas.openxmlformats.org/officeDocument/2006/relationships/image" Target="../media/image3.jpe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94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4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1191" descr="Sberbank_russian"/>
          <p:cNvPicPr>
            <a:picLocks noChangeArrowheads="1"/>
          </p:cNvPicPr>
          <p:nvPr>
            <p:custDataLst>
              <p:tags r:id="rId3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9144000" cy="6874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3228351" y="2729270"/>
            <a:ext cx="5036084" cy="482440"/>
          </a:xfrm>
        </p:spPr>
        <p:txBody>
          <a:bodyPr anchor="t"/>
          <a:lstStyle>
            <a:lvl1pPr>
              <a:defRPr sz="33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zh-CN" noProof="0" smtClean="0"/>
              <a:t>Click to edit Master title</a:t>
            </a:r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5419986" y="5224118"/>
            <a:ext cx="1788304" cy="444284"/>
          </a:xfrm>
        </p:spPr>
        <p:txBody>
          <a:bodyPr>
            <a:spAutoFit/>
          </a:bodyPr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zh-CN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85895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8D21E-531C-4A91-9D0B-B03631C54D2C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1202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887" y="4407768"/>
            <a:ext cx="7771995" cy="619036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887" y="2907443"/>
            <a:ext cx="7771995" cy="1499884"/>
          </a:xfrm>
        </p:spPr>
        <p:txBody>
          <a:bodyPr anchor="b"/>
          <a:lstStyle>
            <a:lvl1pPr marL="0" indent="0">
              <a:buNone/>
              <a:defRPr sz="2000"/>
            </a:lvl1pPr>
            <a:lvl2pPr marL="445636" indent="0">
              <a:buNone/>
              <a:defRPr sz="1800"/>
            </a:lvl2pPr>
            <a:lvl3pPr marL="891389" indent="0">
              <a:buNone/>
              <a:defRPr sz="1600"/>
            </a:lvl3pPr>
            <a:lvl4pPr marL="1337098" indent="0">
              <a:buNone/>
              <a:defRPr sz="1400"/>
            </a:lvl4pPr>
            <a:lvl5pPr marL="1782801" indent="0">
              <a:buNone/>
              <a:defRPr sz="1400"/>
            </a:lvl5pPr>
            <a:lvl6pPr marL="2228495" indent="0">
              <a:buNone/>
              <a:defRPr sz="1400"/>
            </a:lvl6pPr>
            <a:lvl7pPr marL="2674201" indent="0">
              <a:buNone/>
              <a:defRPr sz="1400"/>
            </a:lvl7pPr>
            <a:lvl8pPr marL="3119898" indent="0">
              <a:buNone/>
              <a:defRPr sz="1400"/>
            </a:lvl8pPr>
            <a:lvl9pPr marL="3565605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619981-FB53-4200-8910-3FCCF9EDC72D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1085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82180" y="1990670"/>
            <a:ext cx="2117131" cy="124720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54804" y="1990670"/>
            <a:ext cx="2117132" cy="124720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A68B8-904A-490B-B590-A2244EA8F474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75117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795" y="1139509"/>
            <a:ext cx="8230410" cy="277768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6816" y="1535541"/>
            <a:ext cx="4039882" cy="639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5636" indent="0">
              <a:buNone/>
              <a:defRPr sz="2000" b="1"/>
            </a:lvl2pPr>
            <a:lvl3pPr marL="891389" indent="0">
              <a:buNone/>
              <a:defRPr sz="1800" b="1"/>
            </a:lvl3pPr>
            <a:lvl4pPr marL="1337098" indent="0">
              <a:buNone/>
              <a:defRPr sz="1600" b="1"/>
            </a:lvl4pPr>
            <a:lvl5pPr marL="1782801" indent="0">
              <a:buNone/>
              <a:defRPr sz="1600" b="1"/>
            </a:lvl5pPr>
            <a:lvl6pPr marL="2228495" indent="0">
              <a:buNone/>
              <a:defRPr sz="1600" b="1"/>
            </a:lvl6pPr>
            <a:lvl7pPr marL="2674201" indent="0">
              <a:buNone/>
              <a:defRPr sz="1600" b="1"/>
            </a:lvl7pPr>
            <a:lvl8pPr marL="3119898" indent="0">
              <a:buNone/>
              <a:defRPr sz="1600" b="1"/>
            </a:lvl8pPr>
            <a:lvl9pPr marL="356560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6816" y="2175321"/>
            <a:ext cx="4039882" cy="395055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703" y="1535541"/>
            <a:ext cx="4041502" cy="639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5636" indent="0">
              <a:buNone/>
              <a:defRPr sz="2000" b="1"/>
            </a:lvl2pPr>
            <a:lvl3pPr marL="891389" indent="0">
              <a:buNone/>
              <a:defRPr sz="1800" b="1"/>
            </a:lvl3pPr>
            <a:lvl4pPr marL="1337098" indent="0">
              <a:buNone/>
              <a:defRPr sz="1600" b="1"/>
            </a:lvl4pPr>
            <a:lvl5pPr marL="1782801" indent="0">
              <a:buNone/>
              <a:defRPr sz="1600" b="1"/>
            </a:lvl5pPr>
            <a:lvl6pPr marL="2228495" indent="0">
              <a:buNone/>
              <a:defRPr sz="1600" b="1"/>
            </a:lvl6pPr>
            <a:lvl7pPr marL="2674201" indent="0">
              <a:buNone/>
              <a:defRPr sz="1600" b="1"/>
            </a:lvl7pPr>
            <a:lvl8pPr marL="3119898" indent="0">
              <a:buNone/>
              <a:defRPr sz="1600" b="1"/>
            </a:lvl8pPr>
            <a:lvl9pPr marL="356560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703" y="2175321"/>
            <a:ext cx="4041502" cy="395055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F6768-60A8-4C12-9433-BD3CCD0945A0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96785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1C3FD-2C65-4BC9-80E8-D50CE40597DE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96582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5B35A-683C-4C6D-9624-7EF1DF4AF350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4398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795" y="1142708"/>
            <a:ext cx="3008044" cy="29238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4991" y="273745"/>
            <a:ext cx="5112217" cy="585213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6795" y="1435094"/>
            <a:ext cx="3008044" cy="4690781"/>
          </a:xfrm>
        </p:spPr>
        <p:txBody>
          <a:bodyPr/>
          <a:lstStyle>
            <a:lvl1pPr marL="0" indent="0">
              <a:buNone/>
              <a:defRPr sz="1400"/>
            </a:lvl1pPr>
            <a:lvl2pPr marL="445636" indent="0">
              <a:buNone/>
              <a:defRPr sz="1200"/>
            </a:lvl2pPr>
            <a:lvl3pPr marL="891389" indent="0">
              <a:buNone/>
              <a:defRPr sz="1000"/>
            </a:lvl3pPr>
            <a:lvl4pPr marL="1337098" indent="0">
              <a:buNone/>
              <a:defRPr sz="900"/>
            </a:lvl4pPr>
            <a:lvl5pPr marL="1782801" indent="0">
              <a:buNone/>
              <a:defRPr sz="900"/>
            </a:lvl5pPr>
            <a:lvl6pPr marL="2228495" indent="0">
              <a:buNone/>
              <a:defRPr sz="900"/>
            </a:lvl6pPr>
            <a:lvl7pPr marL="2674201" indent="0">
              <a:buNone/>
              <a:defRPr sz="900"/>
            </a:lvl7pPr>
            <a:lvl8pPr marL="3119898" indent="0">
              <a:buNone/>
              <a:defRPr sz="900"/>
            </a:lvl8pPr>
            <a:lvl9pPr marL="356560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6D5D4-AB63-4989-AD55-C5B02D156363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1839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1545" y="5075462"/>
            <a:ext cx="5486400" cy="29238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1545" y="612265"/>
            <a:ext cx="5486400" cy="4115772"/>
          </a:xfrm>
        </p:spPr>
        <p:txBody>
          <a:bodyPr/>
          <a:lstStyle>
            <a:lvl1pPr marL="0" indent="0">
              <a:buNone/>
              <a:defRPr sz="3300"/>
            </a:lvl1pPr>
            <a:lvl2pPr marL="445636" indent="0">
              <a:buNone/>
              <a:defRPr sz="2900"/>
            </a:lvl2pPr>
            <a:lvl3pPr marL="891389" indent="0">
              <a:buNone/>
              <a:defRPr sz="2400"/>
            </a:lvl3pPr>
            <a:lvl4pPr marL="1337098" indent="0">
              <a:buNone/>
              <a:defRPr sz="2000"/>
            </a:lvl4pPr>
            <a:lvl5pPr marL="1782801" indent="0">
              <a:buNone/>
              <a:defRPr sz="2000"/>
            </a:lvl5pPr>
            <a:lvl6pPr marL="2228495" indent="0">
              <a:buNone/>
              <a:defRPr sz="2000"/>
            </a:lvl6pPr>
            <a:lvl7pPr marL="2674201" indent="0">
              <a:buNone/>
              <a:defRPr sz="2000"/>
            </a:lvl7pPr>
            <a:lvl8pPr marL="3119898" indent="0">
              <a:buNone/>
              <a:defRPr sz="2000"/>
            </a:lvl8pPr>
            <a:lvl9pPr marL="3565605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1545" y="5367838"/>
            <a:ext cx="5486400" cy="805014"/>
          </a:xfrm>
        </p:spPr>
        <p:txBody>
          <a:bodyPr/>
          <a:lstStyle>
            <a:lvl1pPr marL="0" indent="0">
              <a:buNone/>
              <a:defRPr sz="1400"/>
            </a:lvl1pPr>
            <a:lvl2pPr marL="445636" indent="0">
              <a:buNone/>
              <a:defRPr sz="1200"/>
            </a:lvl2pPr>
            <a:lvl3pPr marL="891389" indent="0">
              <a:buNone/>
              <a:defRPr sz="1000"/>
            </a:lvl3pPr>
            <a:lvl4pPr marL="1337098" indent="0">
              <a:buNone/>
              <a:defRPr sz="900"/>
            </a:lvl4pPr>
            <a:lvl5pPr marL="1782801" indent="0">
              <a:buNone/>
              <a:defRPr sz="900"/>
            </a:lvl5pPr>
            <a:lvl6pPr marL="2228495" indent="0">
              <a:buNone/>
              <a:defRPr sz="900"/>
            </a:lvl6pPr>
            <a:lvl7pPr marL="2674201" indent="0">
              <a:buNone/>
              <a:defRPr sz="900"/>
            </a:lvl7pPr>
            <a:lvl8pPr marL="3119898" indent="0">
              <a:buNone/>
              <a:defRPr sz="900"/>
            </a:lvl8pPr>
            <a:lvl9pPr marL="356560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2CB39-0E47-4FE1-91C9-3576BCD73E67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3811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7B4E4-0E3A-4AB8-80A2-8B50CF25A55E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5540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266103" y="379023"/>
            <a:ext cx="277768" cy="28588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488" y="379023"/>
            <a:ext cx="4989109" cy="28588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80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3B7DE-561C-48E6-8365-CC49DB72D9BC}" type="slidenum">
              <a:rPr lang="ru-RU"/>
              <a:pPr>
                <a:defRPr/>
              </a:pPr>
              <a:t>‹#›</a:t>
            </a:fld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92035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3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51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783678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512938" y="3772430"/>
            <a:ext cx="5036084" cy="222142"/>
          </a:xfrm>
        </p:spPr>
        <p:txBody>
          <a:bodyPr>
            <a:spAutoFit/>
          </a:bodyPr>
          <a:lstStyle>
            <a:lvl1pPr>
              <a:defRPr sz="14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6" name="Текст 6"/>
          <p:cNvSpPr>
            <a:spLocks noGrp="1"/>
          </p:cNvSpPr>
          <p:nvPr>
            <p:ph type="body" sz="quarter" idx="10"/>
          </p:nvPr>
        </p:nvSpPr>
        <p:spPr>
          <a:xfrm>
            <a:off x="3512935" y="2191174"/>
            <a:ext cx="5293639" cy="507831"/>
          </a:xfrm>
        </p:spPr>
        <p:txBody>
          <a:bodyPr/>
          <a:lstStyle>
            <a:lvl1pPr>
              <a:defRPr sz="3300" b="1"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7" name="Picture 2" descr="C:\Users\LUKANI~1\AppData\Local\Temp\Rar$DI00.709\воздушный-шар_do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89" y="1666959"/>
            <a:ext cx="3237987" cy="375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591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 bwMode="auto">
          <a:xfrm>
            <a:off x="942977" y="2574478"/>
            <a:ext cx="7258051" cy="170905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lIns="68882" tIns="34441" rIns="68882" bIns="34441">
            <a:noAutofit/>
          </a:bodyPr>
          <a:lstStyle>
            <a:lvl1pPr algn="ctr">
              <a:defRPr lang="en-US" sz="2400" b="1" kern="1200" dirty="0" smtClean="0">
                <a:solidFill>
                  <a:srgbClr val="5B9BD5">
                    <a:lumMod val="50000"/>
                  </a:srgbClr>
                </a:solidFill>
                <a:latin typeface="Calibri"/>
                <a:ea typeface="+mn-ea"/>
                <a:cs typeface="+mn-cs"/>
              </a:defRPr>
            </a:lvl1pPr>
          </a:lstStyle>
          <a:p>
            <a:pPr marL="0" lvl="0" algn="ctr" defTabSz="876172" eaLnBrk="1" fontAlgn="auto" latinLnBrk="0" hangingPunct="1">
              <a:spcBef>
                <a:spcPts val="0"/>
              </a:spcBef>
              <a:spcAft>
                <a:spcPts val="0"/>
              </a:spcAft>
            </a:pPr>
            <a:endParaRPr lang="en-US" dirty="0" smtClean="0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/>
          <a:srcRect l="2083" t="12026" r="15209" b="51231"/>
          <a:stretch/>
        </p:blipFill>
        <p:spPr>
          <a:xfrm>
            <a:off x="0" y="-3909"/>
            <a:ext cx="9144000" cy="211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87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 userDrawn="1"/>
        </p:nvSpPr>
        <p:spPr>
          <a:xfrm>
            <a:off x="3" y="1634478"/>
            <a:ext cx="9143999" cy="3281366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882" tIns="34441" rIns="68882" bIns="34441" anchor="ctr"/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600" dirty="0">
              <a:solidFill>
                <a:srgbClr val="FFFFFF"/>
              </a:solidFill>
            </a:endParaRPr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 bwMode="auto">
          <a:xfrm>
            <a:off x="1368907" y="1634478"/>
            <a:ext cx="6406187" cy="3281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882" tIns="34441" rIns="68882" bIns="34441" rtlCol="0" anchor="ctr">
            <a:noAutofit/>
          </a:bodyPr>
          <a:lstStyle>
            <a:lvl1pPr algn="ctr">
              <a:lnSpc>
                <a:spcPct val="100000"/>
              </a:lnSpc>
              <a:defRPr lang="en-US" sz="24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+mn-ea"/>
                <a:cs typeface="+mn-cs"/>
              </a:defRPr>
            </a:lvl1pPr>
          </a:lstStyle>
          <a:p>
            <a:pPr marL="0" lvl="0" defTabSz="876172" eaLnBrk="1" fontAlgn="auto" latinLnBrk="0" hangingPunct="1">
              <a:spcBef>
                <a:spcPts val="0"/>
              </a:spcBef>
              <a:spcAft>
                <a:spcPts val="0"/>
              </a:spcAft>
              <a:buNone/>
            </a:pPr>
            <a:endParaRPr lang="en-US" dirty="0" smtClean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/>
          <a:srcRect l="2083" t="12026" r="15209" b="51231"/>
          <a:stretch/>
        </p:blipFill>
        <p:spPr>
          <a:xfrm>
            <a:off x="1" y="-3908"/>
            <a:ext cx="2487234" cy="67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96978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721" userDrawn="1">
          <p15:clr>
            <a:srgbClr val="FBAE40"/>
          </p15:clr>
        </p15:guide>
        <p15:guide id="2" pos="3968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3"/>
            <a:ext cx="8445848" cy="153888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51"/>
            <a:ext cx="8445848" cy="153888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783678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3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51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783678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532372" y="1718550"/>
            <a:ext cx="6331957" cy="1256112"/>
          </a:xfrm>
        </p:spPr>
        <p:txBody>
          <a:bodyPr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1" hasCustomPrompt="1"/>
          </p:nvPr>
        </p:nvSpPr>
        <p:spPr>
          <a:xfrm>
            <a:off x="121489" y="6614573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ИСТОЧНИК: источник</a:t>
            </a:r>
          </a:p>
        </p:txBody>
      </p:sp>
      <p:sp>
        <p:nvSpPr>
          <p:cNvPr id="13" name="Текст 11"/>
          <p:cNvSpPr>
            <a:spLocks noGrp="1"/>
          </p:cNvSpPr>
          <p:nvPr>
            <p:ph type="body" sz="quarter" idx="12" hasCustomPrompt="1"/>
          </p:nvPr>
        </p:nvSpPr>
        <p:spPr>
          <a:xfrm>
            <a:off x="121489" y="6376151"/>
            <a:ext cx="8445848" cy="153888"/>
          </a:xfrm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ru-RU" dirty="0" smtClean="0"/>
              <a:t>1 Сноска</a:t>
            </a:r>
          </a:p>
        </p:txBody>
      </p:sp>
      <p:sp>
        <p:nvSpPr>
          <p:cNvPr id="10" name="Title Placeholder 2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121497" y="497111"/>
            <a:ext cx="6916719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rgbClr val="049536"/>
                </a:solidFill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783678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913904" y="381470"/>
            <a:ext cx="6066431" cy="277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altLang="zh-CN" smtClean="0"/>
              <a:t>Click to edit Master title style</a:t>
            </a:r>
          </a:p>
        </p:txBody>
      </p:sp>
      <p:sp>
        <p:nvSpPr>
          <p:cNvPr id="1027" name="McK 1. On-page tracker" hidden="1"/>
          <p:cNvSpPr>
            <a:spLocks noChangeArrowheads="1"/>
          </p:cNvSpPr>
          <p:nvPr/>
        </p:nvSpPr>
        <p:spPr bwMode="auto">
          <a:xfrm>
            <a:off x="121930" y="3242"/>
            <a:ext cx="612347" cy="15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884194" eaLnBrk="1" hangingPunct="1">
              <a:lnSpc>
                <a:spcPct val="100000"/>
              </a:lnSpc>
            </a:pPr>
            <a:r>
              <a:rPr lang="ru-RU" sz="1000" dirty="0">
                <a:solidFill>
                  <a:srgbClr val="808080"/>
                </a:solidFill>
                <a:latin typeface="Arial"/>
                <a:sym typeface="Arial" pitchFamily="34" charset="0"/>
              </a:rPr>
              <a:t>TRACKER</a:t>
            </a:r>
          </a:p>
        </p:txBody>
      </p:sp>
      <p:sp>
        <p:nvSpPr>
          <p:cNvPr id="1032" name="McK 3. Unit of measure" hidden="1"/>
          <p:cNvSpPr txBox="1">
            <a:spLocks noChangeArrowheads="1"/>
          </p:cNvSpPr>
          <p:nvPr/>
        </p:nvSpPr>
        <p:spPr bwMode="auto">
          <a:xfrm>
            <a:off x="121489" y="792056"/>
            <a:ext cx="3730492" cy="222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defRPr/>
            </a:pPr>
            <a:r>
              <a:rPr lang="ru-RU" sz="1400" dirty="0" smtClean="0">
                <a:solidFill>
                  <a:srgbClr val="808080"/>
                </a:solidFill>
                <a:sym typeface="Arial" pitchFamily="34" charset="0"/>
              </a:rPr>
              <a:t>Unit of measure</a:t>
            </a:r>
          </a:p>
        </p:txBody>
      </p:sp>
      <p:grpSp>
        <p:nvGrpSpPr>
          <p:cNvPr id="1029" name="McK Slide Elements"/>
          <p:cNvGrpSpPr>
            <a:grpSpLocks/>
          </p:cNvGrpSpPr>
          <p:nvPr/>
        </p:nvGrpSpPr>
        <p:grpSpPr bwMode="auto">
          <a:xfrm>
            <a:off x="121489" y="6265194"/>
            <a:ext cx="8722840" cy="432474"/>
            <a:chOff x="75" y="3868"/>
            <a:chExt cx="5385" cy="267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868"/>
              <a:ext cx="5385" cy="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pitchFamily="34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pitchFamily="34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pitchFamily="34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pitchFamily="34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defRPr/>
              </a:pPr>
              <a:r>
                <a:rPr lang="ru-RU" sz="1000" dirty="0" smtClean="0">
                  <a:solidFill>
                    <a:srgbClr val="000000"/>
                  </a:solidFill>
                  <a:sym typeface="Arial" pitchFamily="34" charset="0"/>
                </a:rPr>
                <a:t>1 Сноска</a:t>
              </a:r>
            </a:p>
          </p:txBody>
        </p:sp>
        <p:sp>
          <p:nvSpPr>
            <p:cNvPr id="1044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40"/>
              <a:ext cx="4323" cy="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L="761410" indent="-761410" defTabSz="872823" eaLnBrk="1" hangingPunct="1">
                <a:lnSpc>
                  <a:spcPct val="100000"/>
                </a:lnSpc>
                <a:tabLst>
                  <a:tab pos="759866" algn="l"/>
                </a:tabLst>
              </a:pPr>
              <a:r>
                <a:rPr lang="ru-RU" sz="1000" dirty="0">
                  <a:solidFill>
                    <a:srgbClr val="000000"/>
                  </a:solidFill>
                  <a:latin typeface="Arial"/>
                  <a:sym typeface="Arial" pitchFamily="34" charset="0"/>
                </a:rPr>
                <a:t>ИСТОЧНИК: источник</a:t>
              </a:r>
            </a:p>
          </p:txBody>
        </p:sp>
      </p:grpSp>
      <p:grpSp>
        <p:nvGrpSpPr>
          <p:cNvPr id="1030" name="ACET" hidden="1"/>
          <p:cNvGrpSpPr>
            <a:grpSpLocks/>
          </p:cNvGrpSpPr>
          <p:nvPr/>
        </p:nvGrpSpPr>
        <p:grpSpPr bwMode="auto">
          <a:xfrm>
            <a:off x="1482167" y="1150019"/>
            <a:ext cx="4350892" cy="518318"/>
            <a:chOff x="915" y="710"/>
            <a:chExt cx="2686" cy="320"/>
          </a:xfrm>
        </p:grpSpPr>
        <p:cxnSp>
          <p:nvCxnSpPr>
            <p:cNvPr id="1041" name="AutoShape 249" hidden="1"/>
            <p:cNvCxnSpPr>
              <a:cxnSpLocks noChangeShapeType="1"/>
              <a:stCxn id="1042" idx="4"/>
              <a:endCxn id="1042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042" name="AutoShape 250" hidden="1"/>
            <p:cNvSpPr>
              <a:spLocks noChangeArrowheads="1"/>
            </p:cNvSpPr>
            <p:nvPr/>
          </p:nvSpPr>
          <p:spPr bwMode="auto">
            <a:xfrm>
              <a:off x="915" y="710"/>
              <a:ext cx="2686" cy="32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884194" eaLnBrk="1" hangingPunct="1">
                <a:lnSpc>
                  <a:spcPct val="100000"/>
                </a:lnSpc>
              </a:pPr>
              <a:r>
                <a:rPr lang="ru-RU" sz="1600" b="1" dirty="0">
                  <a:solidFill>
                    <a:srgbClr val="000000"/>
                  </a:solidFill>
                  <a:latin typeface="Arial"/>
                  <a:sym typeface="Arial" pitchFamily="34" charset="0"/>
                </a:rPr>
                <a:t>Название документа</a:t>
              </a:r>
            </a:p>
            <a:p>
              <a:pPr defTabSz="884194" eaLnBrk="1" hangingPunct="1">
                <a:lnSpc>
                  <a:spcPct val="100000"/>
                </a:lnSpc>
              </a:pPr>
              <a:r>
                <a:rPr lang="ru-RU" sz="1600" dirty="0">
                  <a:solidFill>
                    <a:srgbClr val="808080"/>
                  </a:solidFill>
                  <a:latin typeface="Arial"/>
                  <a:sym typeface="Arial" pitchFamily="34" charset="0"/>
                </a:rPr>
                <a:t>Unit of measure</a:t>
              </a:r>
            </a:p>
          </p:txBody>
        </p:sp>
      </p:grpSp>
      <p:sp>
        <p:nvSpPr>
          <p:cNvPr id="1304" name="Rectangle 28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809134" y="6598844"/>
            <a:ext cx="199241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b="0" smtClean="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defTabSz="884194" eaLnBrk="1" hangingPunct="1">
              <a:lnSpc>
                <a:spcPct val="100000"/>
              </a:lnSpc>
              <a:defRPr/>
            </a:pPr>
            <a:fld id="{B3844F83-A5C1-4B68-9BBD-E8451CC676F7}" type="slidenum">
              <a:rPr lang="ru-RU">
                <a:sym typeface="Arial" pitchFamily="34" charset="0"/>
              </a:rPr>
              <a:pPr defTabSz="884194" eaLnBrk="1" hangingPunct="1">
                <a:lnSpc>
                  <a:spcPct val="100000"/>
                </a:lnSpc>
                <a:defRPr/>
              </a:pPr>
              <a:t>‹#›</a:t>
            </a:fld>
            <a:r>
              <a:rPr lang="ru-RU">
                <a:sym typeface="Arial" pitchFamily="34" charset="0"/>
              </a:rPr>
              <a:t> </a:t>
            </a:r>
            <a:endParaRPr lang="ru-RU" dirty="0">
              <a:sym typeface="Arial" pitchFamily="34" charset="0"/>
            </a:endParaRPr>
          </a:p>
        </p:txBody>
      </p:sp>
      <p:sp>
        <p:nvSpPr>
          <p:cNvPr id="2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82160" y="1990670"/>
            <a:ext cx="4389768" cy="1247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</a:p>
        </p:txBody>
      </p:sp>
      <p:sp>
        <p:nvSpPr>
          <p:cNvPr id="1033" name="doc id"/>
          <p:cNvSpPr>
            <a:spLocks noChangeArrowheads="1"/>
          </p:cNvSpPr>
          <p:nvPr/>
        </p:nvSpPr>
        <p:spPr bwMode="auto">
          <a:xfrm>
            <a:off x="8246616" y="37255"/>
            <a:ext cx="670614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872823" eaLnBrk="1" hangingPunct="1">
              <a:lnSpc>
                <a:spcPct val="100000"/>
              </a:lnSpc>
            </a:pPr>
            <a:endParaRPr lang="ru-RU" sz="800" dirty="0">
              <a:solidFill>
                <a:srgbClr val="000000"/>
              </a:solidFill>
              <a:latin typeface="Arial"/>
              <a:sym typeface="Arial" pitchFamily="34" charset="0"/>
            </a:endParaRPr>
          </a:p>
        </p:txBody>
      </p:sp>
      <p:pic>
        <p:nvPicPr>
          <p:cNvPr id="1034" name="Picture 338" descr="Сбербанк России. Всегда рядом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4" r="6099" b="7909"/>
          <a:stretch>
            <a:fillRect/>
          </a:stretch>
        </p:blipFill>
        <p:spPr bwMode="auto">
          <a:xfrm>
            <a:off x="6979909" y="93945"/>
            <a:ext cx="2070156" cy="51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5" name="Группа 14"/>
          <p:cNvGrpSpPr>
            <a:grpSpLocks/>
          </p:cNvGrpSpPr>
          <p:nvPr/>
        </p:nvGrpSpPr>
        <p:grpSpPr bwMode="auto">
          <a:xfrm>
            <a:off x="121489" y="701360"/>
            <a:ext cx="8973916" cy="43733"/>
            <a:chOff x="273050" y="888717"/>
            <a:chExt cx="9400377" cy="36000"/>
          </a:xfrm>
        </p:grpSpPr>
        <p:cxnSp>
          <p:nvCxnSpPr>
            <p:cNvPr id="8" name="Прямая соединительная линия 12"/>
            <p:cNvCxnSpPr/>
            <p:nvPr userDrawn="1"/>
          </p:nvCxnSpPr>
          <p:spPr>
            <a:xfrm>
              <a:off x="273050" y="908050"/>
              <a:ext cx="9359900" cy="1588"/>
            </a:xfrm>
            <a:prstGeom prst="line">
              <a:avLst/>
            </a:prstGeom>
            <a:ln w="50800" cap="flat">
              <a:gradFill flip="none" rotWithShape="1">
                <a:gsLst>
                  <a:gs pos="0">
                    <a:schemeClr val="accent1"/>
                  </a:gs>
                  <a:gs pos="100000">
                    <a:schemeClr val="accent3"/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Прямоугольный треугольник 13"/>
            <p:cNvSpPr/>
            <p:nvPr userDrawn="1"/>
          </p:nvSpPr>
          <p:spPr>
            <a:xfrm flipH="1">
              <a:off x="9602161" y="888717"/>
              <a:ext cx="71266" cy="36000"/>
            </a:xfrm>
            <a:prstGeom prst="rtTriangle">
              <a:avLst/>
            </a:prstGeom>
            <a:solidFill>
              <a:schemeClr val="bg1"/>
            </a:solidFill>
            <a:ln w="38100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884194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800" dirty="0">
                <a:solidFill>
                  <a:srgbClr val="FFFFFF"/>
                </a:solidFill>
                <a:sym typeface="Arial" pitchFamily="34" charset="0"/>
              </a:endParaRPr>
            </a:p>
          </p:txBody>
        </p:sp>
      </p:grpSp>
      <p:grpSp>
        <p:nvGrpSpPr>
          <p:cNvPr id="1036" name="Группа 15"/>
          <p:cNvGrpSpPr>
            <a:grpSpLocks/>
          </p:cNvGrpSpPr>
          <p:nvPr/>
        </p:nvGrpSpPr>
        <p:grpSpPr bwMode="auto">
          <a:xfrm>
            <a:off x="121489" y="6731660"/>
            <a:ext cx="8973916" cy="43734"/>
            <a:chOff x="273050" y="888717"/>
            <a:chExt cx="9400377" cy="36000"/>
          </a:xfrm>
        </p:grpSpPr>
        <p:cxnSp>
          <p:nvCxnSpPr>
            <p:cNvPr id="11" name="Прямая соединительная линия 16"/>
            <p:cNvCxnSpPr/>
            <p:nvPr userDrawn="1"/>
          </p:nvCxnSpPr>
          <p:spPr>
            <a:xfrm>
              <a:off x="273050" y="908050"/>
              <a:ext cx="9359900" cy="1588"/>
            </a:xfrm>
            <a:prstGeom prst="line">
              <a:avLst/>
            </a:prstGeom>
            <a:ln w="50800" cap="flat">
              <a:gradFill flip="none" rotWithShape="1">
                <a:gsLst>
                  <a:gs pos="0">
                    <a:schemeClr val="accent1"/>
                  </a:gs>
                  <a:gs pos="100000">
                    <a:schemeClr val="accent3"/>
                  </a:gs>
                </a:gsLst>
                <a:lin ang="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Прямоугольный треугольник 17"/>
            <p:cNvSpPr/>
            <p:nvPr userDrawn="1"/>
          </p:nvSpPr>
          <p:spPr>
            <a:xfrm flipH="1">
              <a:off x="9602161" y="888717"/>
              <a:ext cx="71266" cy="36000"/>
            </a:xfrm>
            <a:prstGeom prst="rtTriangle">
              <a:avLst/>
            </a:prstGeom>
            <a:solidFill>
              <a:schemeClr val="bg1"/>
            </a:solidFill>
            <a:ln w="38100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884194" eaLnBrk="1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800" dirty="0">
                <a:solidFill>
                  <a:srgbClr val="FFFFFF"/>
                </a:solidFill>
                <a:sym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7158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61" r:id="rId14"/>
    <p:sldLayoutId id="2147483663" r:id="rId15"/>
    <p:sldLayoutId id="2147483695" r:id="rId16"/>
    <p:sldLayoutId id="2147483708" r:id="rId17"/>
    <p:sldLayoutId id="2147483721" r:id="rId18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87282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+mj-lt"/>
          <a:ea typeface="+mj-ea"/>
          <a:cs typeface="+mj-cs"/>
        </a:defRPr>
      </a:lvl1pPr>
      <a:lvl2pPr algn="l" defTabSz="87282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2pPr>
      <a:lvl3pPr algn="l" defTabSz="87282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3pPr>
      <a:lvl4pPr algn="l" defTabSz="87282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4pPr>
      <a:lvl5pPr algn="l" defTabSz="872823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5pPr>
      <a:lvl6pPr marL="445636" algn="l" defTabSz="872823" rtl="0" fontAlgn="base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6pPr>
      <a:lvl7pPr marL="891389" algn="l" defTabSz="872823" rtl="0" fontAlgn="base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7pPr>
      <a:lvl8pPr marL="1337098" algn="l" defTabSz="872823" rtl="0" fontAlgn="base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8pPr>
      <a:lvl9pPr marL="1782801" algn="l" defTabSz="872823" rtl="0" fontAlgn="base">
        <a:lnSpc>
          <a:spcPct val="95000"/>
        </a:lnSpc>
        <a:spcBef>
          <a:spcPct val="0"/>
        </a:spcBef>
        <a:spcAft>
          <a:spcPct val="0"/>
        </a:spcAft>
        <a:defRPr sz="1900" b="1">
          <a:solidFill>
            <a:srgbClr val="00703C"/>
          </a:solidFill>
          <a:latin typeface="Arial" pitchFamily="34" charset="0"/>
        </a:defRPr>
      </a:lvl9pPr>
    </p:titleStyle>
    <p:bodyStyle>
      <a:lvl1pPr marL="334272" indent="-334272" algn="l" defTabSz="872823" rtl="0" eaLnBrk="0" fontAlgn="base" hangingPunct="0">
        <a:spcBef>
          <a:spcPct val="0"/>
        </a:spcBef>
        <a:spcAft>
          <a:spcPct val="0"/>
        </a:spcAft>
        <a:buClr>
          <a:schemeClr val="tx2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88817" indent="-187268" algn="l" defTabSz="87282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sz="1600">
          <a:solidFill>
            <a:schemeClr val="tx1"/>
          </a:solidFill>
          <a:latin typeface="+mn-lt"/>
        </a:defRPr>
      </a:lvl2pPr>
      <a:lvl3pPr marL="445636" indent="-255356" algn="l" defTabSz="87282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3pPr>
      <a:lvl4pPr marL="598915" indent="-151646" algn="l" defTabSz="87282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600">
          <a:solidFill>
            <a:schemeClr val="tx1"/>
          </a:solidFill>
          <a:latin typeface="+mn-lt"/>
        </a:defRPr>
      </a:lvl4pPr>
      <a:lvl5pPr marL="727356" indent="-126909" algn="l" defTabSz="872823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5pPr>
      <a:lvl6pPr marL="1173072" indent="-126909" algn="l" defTabSz="872823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pitchFamily="34" charset="0"/>
        <a:buChar char="-"/>
        <a:defRPr sz="1600">
          <a:solidFill>
            <a:schemeClr val="tx1"/>
          </a:solidFill>
          <a:latin typeface="+mn-lt"/>
        </a:defRPr>
      </a:lvl6pPr>
      <a:lvl7pPr marL="1618755" indent="-126909" algn="l" defTabSz="872823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pitchFamily="34" charset="0"/>
        <a:buChar char="-"/>
        <a:defRPr sz="1600">
          <a:solidFill>
            <a:schemeClr val="tx1"/>
          </a:solidFill>
          <a:latin typeface="+mn-lt"/>
        </a:defRPr>
      </a:lvl7pPr>
      <a:lvl8pPr marL="2064474" indent="-126909" algn="l" defTabSz="872823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pitchFamily="34" charset="0"/>
        <a:buChar char="-"/>
        <a:defRPr sz="1600">
          <a:solidFill>
            <a:schemeClr val="tx1"/>
          </a:solidFill>
          <a:latin typeface="+mn-lt"/>
        </a:defRPr>
      </a:lvl8pPr>
      <a:lvl9pPr marL="2510166" indent="-126909" algn="l" defTabSz="872823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pitchFamily="34" charset="0"/>
        <a:buChar char="-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45636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91389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37098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82801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28495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201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19898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5605" algn="l" defTabSz="891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7495" y="2623427"/>
            <a:ext cx="7920880" cy="1169551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Программы </a:t>
            </a:r>
            <a:br>
              <a:rPr lang="ru-RU" sz="4000" b="1" dirty="0" smtClean="0">
                <a:solidFill>
                  <a:schemeClr val="tx1"/>
                </a:solidFill>
              </a:rPr>
            </a:br>
            <a:r>
              <a:rPr lang="ru-RU" sz="4000" b="1" dirty="0" smtClean="0">
                <a:solidFill>
                  <a:schemeClr val="tx1"/>
                </a:solidFill>
              </a:rPr>
              <a:t>льготного кредитования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9349" y="5071728"/>
            <a:ext cx="4609026" cy="871871"/>
          </a:xfrm>
        </p:spPr>
        <p:txBody>
          <a:bodyPr>
            <a:normAutofit/>
          </a:bodyPr>
          <a:lstStyle/>
          <a:p>
            <a:r>
              <a:rPr lang="ru-RU" dirty="0" smtClean="0"/>
              <a:t>Май 2018</a:t>
            </a:r>
            <a:endParaRPr lang="ru-RU" dirty="0" smtClean="0"/>
          </a:p>
          <a:p>
            <a:r>
              <a:rPr lang="ru-RU" dirty="0" smtClean="0"/>
              <a:t>Мордовское отделение №8589 </a:t>
            </a:r>
            <a:endParaRPr lang="ru-RU" dirty="0" smtClean="0"/>
          </a:p>
          <a:p>
            <a:r>
              <a:rPr lang="ru-RU" dirty="0" smtClean="0"/>
              <a:t>ПАО </a:t>
            </a:r>
            <a:r>
              <a:rPr lang="ru-RU" dirty="0" smtClean="0"/>
              <a:t>Сбербанк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930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259254" y="-190004"/>
            <a:ext cx="6916719" cy="833305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Участие Мордовского отделения №8589 в рамках Программ льготного кредитования субъектов МСП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16746" y="1376039"/>
            <a:ext cx="3239713" cy="1805775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solidFill>
                  <a:schemeClr val="tx1"/>
                </a:solidFill>
              </a:rPr>
              <a:t>Программа льготного </a:t>
            </a:r>
            <a:r>
              <a:rPr lang="ru-RU" sz="1800" dirty="0">
                <a:solidFill>
                  <a:schemeClr val="tx1"/>
                </a:solidFill>
              </a:rPr>
              <a:t>кредитования субъектов МСП</a:t>
            </a:r>
          </a:p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86368" y="3925617"/>
            <a:ext cx="3311403" cy="1658437"/>
          </a:xfrm>
          <a:prstGeom prst="roundRect">
            <a:avLst/>
          </a:prstGeom>
          <a:ln/>
          <a:effectLst>
            <a:glow rad="63500">
              <a:srgbClr val="FF0000">
                <a:alpha val="40000"/>
              </a:srgb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solidFill>
                  <a:schemeClr val="tx1"/>
                </a:solidFill>
              </a:rPr>
              <a:t>Сумма финансирования -400 млн. руб.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208587" y="3446418"/>
            <a:ext cx="378042" cy="360040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99563" y="2854258"/>
            <a:ext cx="313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2</a:t>
            </a:r>
            <a:endParaRPr lang="ru-RU" sz="1100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86368" y="1376040"/>
            <a:ext cx="3311403" cy="1775534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solidFill>
                  <a:schemeClr val="tx1"/>
                </a:solidFill>
              </a:rPr>
              <a:t>Программа  по гарантийной поддержке</a:t>
            </a:r>
            <a:endParaRPr lang="ru-RU" sz="1800" dirty="0">
              <a:solidFill>
                <a:schemeClr val="tx1"/>
              </a:solidFill>
            </a:endParaRPr>
          </a:p>
          <a:p>
            <a:pPr algn="ctr"/>
            <a:r>
              <a:rPr lang="ru-RU" sz="1800" dirty="0">
                <a:solidFill>
                  <a:schemeClr val="tx1"/>
                </a:solidFill>
              </a:rPr>
              <a:t>субъектов МСП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816746" y="3933652"/>
            <a:ext cx="3239713" cy="1650402"/>
          </a:xfrm>
          <a:prstGeom prst="roundRect">
            <a:avLst/>
          </a:prstGeom>
          <a:ln/>
          <a:effectLst>
            <a:glow rad="63500">
              <a:srgbClr val="FF0000">
                <a:alpha val="40000"/>
              </a:srgb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solidFill>
                  <a:schemeClr val="tx1"/>
                </a:solidFill>
              </a:rPr>
              <a:t>Сумма финансирования -829 млн. руб.</a:t>
            </a:r>
            <a:endParaRPr lang="ru-RU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01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0" y="2863735"/>
            <a:ext cx="9144000" cy="137182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ctr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lang="en-US" sz="3200" b="1" kern="1200" dirty="0" smtClean="0">
                <a:solidFill>
                  <a:srgbClr val="5B9BD5">
                    <a:lumMod val="50000"/>
                  </a:srgbClr>
                </a:solidFill>
                <a:latin typeface="Calibri"/>
                <a:ea typeface="+mn-ea"/>
                <a:cs typeface="+mn-cs"/>
              </a:defRPr>
            </a:lvl1pPr>
            <a:lvl2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2pPr>
            <a:lvl3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3pPr>
            <a:lvl4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4pPr>
            <a:lvl5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5pPr>
            <a:lvl6pPr marL="546662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6pPr>
            <a:lvl7pPr marL="1093324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7pPr>
            <a:lvl8pPr marL="1639986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8pPr>
            <a:lvl9pPr marL="2186649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ru-RU" dirty="0" smtClean="0">
                <a:latin typeface="Arial Black" panose="020B0A04020102020204" pitchFamily="34" charset="0"/>
              </a:rPr>
              <a:t>Программы льготного кредитования субъектов МСП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135" y="0"/>
            <a:ext cx="3678865" cy="167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17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4"/>
          <p:cNvSpPr txBox="1">
            <a:spLocks/>
          </p:cNvSpPr>
          <p:nvPr/>
        </p:nvSpPr>
        <p:spPr>
          <a:xfrm>
            <a:off x="122419" y="393406"/>
            <a:ext cx="7666038" cy="25880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ru-RU" sz="2000" b="1" dirty="0" err="1">
                <a:solidFill>
                  <a:srgbClr val="00703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ru-RU" sz="1800" dirty="0" smtClean="0">
                <a:solidFill>
                  <a:srgbClr val="005828"/>
                </a:solidFill>
              </a:rPr>
              <a:t>Программы льготного кредитования для субъектов МСП</a:t>
            </a:r>
            <a:endParaRPr lang="ru-RU" sz="1800" dirty="0">
              <a:solidFill>
                <a:srgbClr val="005828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254849"/>
              </p:ext>
            </p:extLst>
          </p:nvPr>
        </p:nvGraphicFramePr>
        <p:xfrm>
          <a:off x="1056442" y="877967"/>
          <a:ext cx="7230307" cy="52466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8" name="Лист" r:id="rId3" imgW="7429567" imgH="5391228" progId="Excel.Sheet.12">
                  <p:embed/>
                </p:oleObj>
              </mc:Choice>
              <mc:Fallback>
                <p:oleObj name="Лист" r:id="rId3" imgW="7429567" imgH="539122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56442" y="877967"/>
                        <a:ext cx="7230307" cy="52466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674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4"/>
          <p:cNvSpPr txBox="1">
            <a:spLocks/>
          </p:cNvSpPr>
          <p:nvPr/>
        </p:nvSpPr>
        <p:spPr>
          <a:xfrm>
            <a:off x="122419" y="393406"/>
            <a:ext cx="7666038" cy="25880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ru-RU" sz="2000" b="1" dirty="0" err="1">
                <a:solidFill>
                  <a:srgbClr val="00703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ru-RU" sz="1800" dirty="0" smtClean="0">
                <a:solidFill>
                  <a:srgbClr val="005828"/>
                </a:solidFill>
              </a:rPr>
              <a:t>Программы льготного кредитования для субъектов МСП</a:t>
            </a:r>
            <a:endParaRPr lang="ru-RU" sz="1800" dirty="0">
              <a:solidFill>
                <a:srgbClr val="005828"/>
              </a:solidFill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620262"/>
              </p:ext>
            </p:extLst>
          </p:nvPr>
        </p:nvGraphicFramePr>
        <p:xfrm>
          <a:off x="1189608" y="788133"/>
          <a:ext cx="7097142" cy="55412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3" name="Лист" r:id="rId3" imgW="7429567" imgH="5800825" progId="Excel.Sheet.12">
                  <p:embed/>
                </p:oleObj>
              </mc:Choice>
              <mc:Fallback>
                <p:oleObj name="Лист" r:id="rId3" imgW="7429567" imgH="580082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9608" y="788133"/>
                        <a:ext cx="7097142" cy="55412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5817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4"/>
          <p:cNvSpPr txBox="1">
            <a:spLocks/>
          </p:cNvSpPr>
          <p:nvPr/>
        </p:nvSpPr>
        <p:spPr>
          <a:xfrm>
            <a:off x="122419" y="393406"/>
            <a:ext cx="7666038" cy="258807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ru-RU" sz="2000" b="1" dirty="0" err="1">
                <a:solidFill>
                  <a:srgbClr val="00703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703C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ru-RU" sz="1800" dirty="0" smtClean="0">
                <a:solidFill>
                  <a:srgbClr val="005828"/>
                </a:solidFill>
              </a:rPr>
              <a:t>Программы льготного кредитования для субъектов МСП</a:t>
            </a:r>
            <a:endParaRPr lang="ru-RU" sz="1800" dirty="0">
              <a:solidFill>
                <a:srgbClr val="005828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962229"/>
              </p:ext>
            </p:extLst>
          </p:nvPr>
        </p:nvGraphicFramePr>
        <p:xfrm>
          <a:off x="857250" y="895350"/>
          <a:ext cx="7429500" cy="506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6" name="Лист" r:id="rId3" imgW="7429567" imgH="5067279" progId="Excel.Sheet.12">
                  <p:embed/>
                </p:oleObj>
              </mc:Choice>
              <mc:Fallback>
                <p:oleObj name="Лист" r:id="rId3" imgW="7429567" imgH="5067279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57250" y="895350"/>
                        <a:ext cx="7429500" cy="5067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5817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0" y="2863735"/>
            <a:ext cx="9144000" cy="137182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ctr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lang="en-US" sz="3200" b="1" kern="1200" dirty="0" smtClean="0">
                <a:solidFill>
                  <a:srgbClr val="5B9BD5">
                    <a:lumMod val="50000"/>
                  </a:srgbClr>
                </a:solidFill>
                <a:latin typeface="Calibri"/>
                <a:ea typeface="+mn-ea"/>
                <a:cs typeface="+mn-cs"/>
              </a:defRPr>
            </a:lvl1pPr>
            <a:lvl2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2pPr>
            <a:lvl3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3pPr>
            <a:lvl4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4pPr>
            <a:lvl5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5pPr>
            <a:lvl6pPr marL="546662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6pPr>
            <a:lvl7pPr marL="1093324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7pPr>
            <a:lvl8pPr marL="1639986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8pPr>
            <a:lvl9pPr marL="2186649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ru-RU" dirty="0" smtClean="0">
                <a:latin typeface="Arial Black" panose="020B0A04020102020204" pitchFamily="34" charset="0"/>
              </a:rPr>
              <a:t>Гарантийная поддержка </a:t>
            </a:r>
          </a:p>
          <a:p>
            <a:pPr eaLnBrk="1" hangingPunct="1">
              <a:lnSpc>
                <a:spcPct val="100000"/>
              </a:lnSpc>
            </a:pPr>
            <a:r>
              <a:rPr lang="ru-RU" dirty="0" smtClean="0">
                <a:latin typeface="Arial Black" panose="020B0A04020102020204" pitchFamily="34" charset="0"/>
              </a:rPr>
              <a:t>субъектов МСП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135" y="0"/>
            <a:ext cx="3678865" cy="167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94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708" y="792790"/>
            <a:ext cx="3660478" cy="5873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23" y="792791"/>
            <a:ext cx="4650083" cy="27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22" y="3729702"/>
            <a:ext cx="4650083" cy="3031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133" y="21267"/>
            <a:ext cx="2096053" cy="672166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83424" y="239607"/>
            <a:ext cx="8353425" cy="355482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ctr"/>
            <a:r>
              <a:rPr lang="ru-RU" sz="1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Условия предоставления и механизм выдачи гарантий</a:t>
            </a:r>
            <a:endParaRPr lang="ru-RU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95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0" y="2863735"/>
            <a:ext cx="9144000" cy="137182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ctr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lang="en-US" sz="3200" b="1" kern="1200" dirty="0" smtClean="0">
                <a:solidFill>
                  <a:srgbClr val="5B9BD5">
                    <a:lumMod val="50000"/>
                  </a:srgbClr>
                </a:solidFill>
                <a:latin typeface="Calibri"/>
                <a:ea typeface="+mn-ea"/>
                <a:cs typeface="+mn-cs"/>
              </a:defRPr>
            </a:lvl1pPr>
            <a:lvl2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2pPr>
            <a:lvl3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3pPr>
            <a:lvl4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4pPr>
            <a:lvl5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5pPr>
            <a:lvl6pPr marL="546662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6pPr>
            <a:lvl7pPr marL="1093324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7pPr>
            <a:lvl8pPr marL="1639986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8pPr>
            <a:lvl9pPr marL="2186649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ru-RU" dirty="0">
                <a:latin typeface="Arial Black" panose="020B0A04020102020204" pitchFamily="34" charset="0"/>
              </a:rPr>
              <a:t>Программа субсидирования Минэкономразвития  2018 </a:t>
            </a:r>
            <a:br>
              <a:rPr lang="ru-RU" dirty="0">
                <a:latin typeface="Arial Black" panose="020B0A04020102020204" pitchFamily="34" charset="0"/>
              </a:rPr>
            </a:br>
            <a:r>
              <a:rPr lang="ru-RU" dirty="0">
                <a:latin typeface="Arial Black" panose="020B0A04020102020204" pitchFamily="34" charset="0"/>
              </a:rPr>
              <a:t>для сегмента МСП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135" y="0"/>
            <a:ext cx="3678865" cy="167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20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259254" y="-233862"/>
            <a:ext cx="6916719" cy="877163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Порядок взаимодействий Банка, Минэкономразвития (МЭР), Корпорация МСП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569776" y="2185831"/>
            <a:ext cx="2316772" cy="912885"/>
          </a:xfrm>
          <a:prstGeom prst="roundRect">
            <a:avLst/>
          </a:prstGeom>
          <a:ln/>
          <a:effectLst>
            <a:glow rad="63500">
              <a:srgbClr val="FF0000">
                <a:alpha val="40000"/>
              </a:srgb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208587" y="3446418"/>
            <a:ext cx="378042" cy="360040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5286" y="3296525"/>
            <a:ext cx="1509204" cy="1128947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4.    Перечисляет </a:t>
            </a:r>
            <a:r>
              <a:rPr lang="ru-RU" sz="1400" dirty="0">
                <a:solidFill>
                  <a:schemeClr val="tx1"/>
                </a:solidFill>
              </a:rPr>
              <a:t>субсидии на корсчет Банка, открытый в ЦБ РФ</a:t>
            </a:r>
            <a:endParaRPr lang="ru-RU" sz="1400" dirty="0" smtClean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192311" y="1464816"/>
            <a:ext cx="3377465" cy="585519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3. </a:t>
            </a:r>
            <a:r>
              <a:rPr lang="ru-RU" sz="1400" dirty="0">
                <a:solidFill>
                  <a:schemeClr val="tx1"/>
                </a:solidFill>
              </a:rPr>
              <a:t>Заключение Корпорации для рассмотрения комиссии МЭР о предоставлении субсидий.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99563" y="2854258"/>
            <a:ext cx="313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2</a:t>
            </a:r>
            <a:endParaRPr lang="ru-RU" sz="1100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3192311" y="2470828"/>
            <a:ext cx="3377465" cy="360040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2. </a:t>
            </a:r>
            <a:r>
              <a:rPr lang="ru-RU" sz="1400" dirty="0" smtClean="0">
                <a:solidFill>
                  <a:schemeClr val="tx1"/>
                </a:solidFill>
              </a:rPr>
              <a:t>Документы </a:t>
            </a:r>
            <a:r>
              <a:rPr lang="ru-RU" sz="1400" dirty="0">
                <a:solidFill>
                  <a:schemeClr val="tx1"/>
                </a:solidFill>
              </a:rPr>
              <a:t>Банка для согласования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2895739" y="3284135"/>
            <a:ext cx="2501869" cy="1044646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1. </a:t>
            </a:r>
            <a:r>
              <a:rPr lang="ru-RU" sz="1400" dirty="0">
                <a:solidFill>
                  <a:schemeClr val="tx1"/>
                </a:solidFill>
              </a:rPr>
              <a:t>Заявление, реестр, копию кредитного договора, выписку ссудного счета.</a:t>
            </a:r>
          </a:p>
          <a:p>
            <a:pPr algn="just"/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55" name="Стрелка вправо 54"/>
          <p:cNvSpPr/>
          <p:nvPr/>
        </p:nvSpPr>
        <p:spPr bwMode="auto">
          <a:xfrm rot="10800000">
            <a:off x="3061716" y="2148396"/>
            <a:ext cx="3377465" cy="24899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8" name="Стрелка вправо 57"/>
          <p:cNvSpPr/>
          <p:nvPr/>
        </p:nvSpPr>
        <p:spPr bwMode="auto">
          <a:xfrm>
            <a:off x="3061718" y="2772295"/>
            <a:ext cx="3377465" cy="219196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038528" y="3503659"/>
            <a:ext cx="1382183" cy="332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Стрелка углом вверх 55"/>
          <p:cNvSpPr/>
          <p:nvPr/>
        </p:nvSpPr>
        <p:spPr bwMode="auto">
          <a:xfrm rot="5400000">
            <a:off x="1120141" y="3626469"/>
            <a:ext cx="1779076" cy="543907"/>
          </a:xfrm>
          <a:prstGeom prst="bent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5" name="Рисунок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776" y="2185830"/>
            <a:ext cx="2316772" cy="930037"/>
          </a:xfrm>
          <a:prstGeom prst="rect">
            <a:avLst/>
          </a:prstGeom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150" y="4425472"/>
            <a:ext cx="3045458" cy="732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54" y="2043788"/>
            <a:ext cx="2802461" cy="907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82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0" y="2863735"/>
            <a:ext cx="9144000" cy="137182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ctr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lang="en-US" sz="3200" b="1" kern="1200" dirty="0" smtClean="0">
                <a:solidFill>
                  <a:srgbClr val="5B9BD5">
                    <a:lumMod val="50000"/>
                  </a:srgbClr>
                </a:solidFill>
                <a:latin typeface="Calibri"/>
                <a:ea typeface="+mn-ea"/>
                <a:cs typeface="+mn-cs"/>
              </a:defRPr>
            </a:lvl1pPr>
            <a:lvl2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2pPr>
            <a:lvl3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3pPr>
            <a:lvl4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4pPr>
            <a:lvl5pPr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5pPr>
            <a:lvl6pPr marL="546662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6pPr>
            <a:lvl7pPr marL="1093324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7pPr>
            <a:lvl8pPr marL="1639986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8pPr>
            <a:lvl9pPr marL="2186649" algn="l" defTabSz="1218602" rtl="0" fontAlgn="base">
              <a:lnSpc>
                <a:spcPts val="4066"/>
              </a:lnSpc>
              <a:spcBef>
                <a:spcPct val="0"/>
              </a:spcBef>
              <a:spcAft>
                <a:spcPct val="0"/>
              </a:spcAft>
              <a:defRPr sz="2926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ru-RU" sz="2000" dirty="0">
                <a:latin typeface="Arial Black" panose="020B0A04020102020204" pitchFamily="34" charset="0"/>
              </a:rPr>
              <a:t>Программа субсидирования Министерства промышленности и торговли </a:t>
            </a:r>
            <a:r>
              <a:rPr lang="ru-RU" sz="2000" dirty="0" smtClean="0">
                <a:latin typeface="Arial Black" panose="020B0A04020102020204" pitchFamily="34" charset="0"/>
              </a:rPr>
              <a:t>РФ в 2018 </a:t>
            </a:r>
            <a:r>
              <a:rPr lang="ru-RU" sz="2000" dirty="0">
                <a:latin typeface="Arial Black" panose="020B0A04020102020204" pitchFamily="34" charset="0"/>
              </a:rPr>
              <a:t/>
            </a:r>
            <a:br>
              <a:rPr lang="ru-RU" sz="2000" dirty="0">
                <a:latin typeface="Arial Black" panose="020B0A04020102020204" pitchFamily="34" charset="0"/>
              </a:rPr>
            </a:br>
            <a:r>
              <a:rPr lang="ru-RU" sz="2000" dirty="0">
                <a:latin typeface="Arial Black" panose="020B0A04020102020204" pitchFamily="34" charset="0"/>
              </a:rPr>
              <a:t>для сегмента </a:t>
            </a:r>
            <a:r>
              <a:rPr lang="ru-RU" sz="2000" dirty="0" smtClean="0">
                <a:latin typeface="Arial Black" panose="020B0A04020102020204" pitchFamily="34" charset="0"/>
              </a:rPr>
              <a:t>МСП, в рамках Постановления Правительства РФ №163 от 17.02.2018г.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135" y="0"/>
            <a:ext cx="3678865" cy="167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19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3850" y="359549"/>
            <a:ext cx="7127875" cy="621525"/>
          </a:xfrm>
          <a:prstGeom prst="rect">
            <a:avLst/>
          </a:prstGeom>
        </p:spPr>
        <p:txBody>
          <a:bodyPr/>
          <a:lstStyle>
            <a:lvl1pPr eaLnBrk="0" hangingPunct="0">
              <a:defRPr sz="1200">
                <a:solidFill>
                  <a:schemeClr val="bg1"/>
                </a:solidFill>
                <a:latin typeface="Arial" pitchFamily="34" charset="0"/>
              </a:defRPr>
            </a:lvl1pPr>
            <a:lvl2pPr marL="742950" indent="-285750" eaLnBrk="0" hangingPunct="0">
              <a:defRPr sz="1200">
                <a:solidFill>
                  <a:schemeClr val="bg1"/>
                </a:solidFill>
                <a:latin typeface="Arial" pitchFamily="34" charset="0"/>
              </a:defRPr>
            </a:lvl2pPr>
            <a:lvl3pPr marL="1143000" indent="-228600" eaLnBrk="0" hangingPunct="0">
              <a:defRPr sz="1200">
                <a:solidFill>
                  <a:schemeClr val="bg1"/>
                </a:solidFill>
                <a:latin typeface="Arial" pitchFamily="34" charset="0"/>
              </a:defRPr>
            </a:lvl3pPr>
            <a:lvl4pPr marL="1600200" indent="-228600" eaLnBrk="0" hangingPunct="0">
              <a:defRPr sz="1200">
                <a:solidFill>
                  <a:schemeClr val="bg1"/>
                </a:solidFill>
                <a:latin typeface="Arial" pitchFamily="34" charset="0"/>
              </a:defRPr>
            </a:lvl4pPr>
            <a:lvl5pPr marL="2057400" indent="-228600" eaLnBrk="0" hangingPunct="0">
              <a:defRPr sz="12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ru-RU" altLang="ru-RU" sz="2000" b="1" dirty="0" smtClean="0">
                <a:solidFill>
                  <a:srgbClr val="00703C"/>
                </a:solidFill>
              </a:rPr>
              <a:t>Основные условия Программы 2018*</a:t>
            </a:r>
            <a:endParaRPr lang="ru-RU" sz="2000" b="1" dirty="0">
              <a:solidFill>
                <a:srgbClr val="00703C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40496" y="82550"/>
            <a:ext cx="129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chemeClr val="tx1"/>
                </a:solidFill>
              </a:rPr>
              <a:t>Версия №1</a:t>
            </a:r>
            <a:endParaRPr lang="ru-RU" i="1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393899" y="6125592"/>
            <a:ext cx="8642597" cy="526923"/>
          </a:xfrm>
          <a:prstGeom prst="rect">
            <a:avLst/>
          </a:prstGeom>
        </p:spPr>
        <p:txBody>
          <a:bodyPr/>
          <a:lstStyle>
            <a:lvl1pPr eaLnBrk="0" hangingPunct="0">
              <a:defRPr sz="1200">
                <a:solidFill>
                  <a:schemeClr val="bg1"/>
                </a:solidFill>
                <a:latin typeface="Arial" pitchFamily="34" charset="0"/>
              </a:defRPr>
            </a:lvl1pPr>
            <a:lvl2pPr marL="742950" indent="-285750" eaLnBrk="0" hangingPunct="0">
              <a:defRPr sz="1200">
                <a:solidFill>
                  <a:schemeClr val="bg1"/>
                </a:solidFill>
                <a:latin typeface="Arial" pitchFamily="34" charset="0"/>
              </a:defRPr>
            </a:lvl2pPr>
            <a:lvl3pPr marL="1143000" indent="-228600" eaLnBrk="0" hangingPunct="0">
              <a:defRPr sz="1200">
                <a:solidFill>
                  <a:schemeClr val="bg1"/>
                </a:solidFill>
                <a:latin typeface="Arial" pitchFamily="34" charset="0"/>
              </a:defRPr>
            </a:lvl3pPr>
            <a:lvl4pPr marL="1600200" indent="-228600" eaLnBrk="0" hangingPunct="0">
              <a:defRPr sz="1200">
                <a:solidFill>
                  <a:schemeClr val="bg1"/>
                </a:solidFill>
                <a:latin typeface="Arial" pitchFamily="34" charset="0"/>
              </a:defRPr>
            </a:lvl4pPr>
            <a:lvl5pPr marL="2057400" indent="-228600" eaLnBrk="0" hangingPunct="0">
              <a:defRPr sz="12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algn="just"/>
            <a:r>
              <a:rPr lang="ru-RU" altLang="ru-RU" b="1" dirty="0" smtClean="0">
                <a:solidFill>
                  <a:schemeClr val="tx1"/>
                </a:solidFill>
              </a:rPr>
              <a:t>* </a:t>
            </a:r>
            <a:r>
              <a:rPr lang="ru-RU" altLang="ru-RU" sz="1050" b="1" dirty="0" smtClean="0">
                <a:solidFill>
                  <a:schemeClr val="tx1"/>
                </a:solidFill>
              </a:rPr>
              <a:t>В апреле 2018 ПАО Сбербанк планирует утвердить </a:t>
            </a:r>
            <a:r>
              <a:rPr lang="ru-RU" altLang="ru-RU" sz="1050" b="1" dirty="0">
                <a:solidFill>
                  <a:schemeClr val="tx1"/>
                </a:solidFill>
              </a:rPr>
              <a:t>порядок взаимодействия между подразделениями ПАО </a:t>
            </a:r>
            <a:r>
              <a:rPr lang="ru-RU" altLang="ru-RU" sz="1050" b="1" dirty="0" smtClean="0">
                <a:solidFill>
                  <a:schemeClr val="tx1"/>
                </a:solidFill>
              </a:rPr>
              <a:t>Сбербанк </a:t>
            </a:r>
            <a:r>
              <a:rPr lang="ru-RU" altLang="ru-RU" sz="1050" b="1" dirty="0">
                <a:solidFill>
                  <a:schemeClr val="tx1"/>
                </a:solidFill>
              </a:rPr>
              <a:t>и </a:t>
            </a:r>
            <a:r>
              <a:rPr lang="ru-RU" altLang="ru-RU" sz="1050" b="1" dirty="0" smtClean="0">
                <a:solidFill>
                  <a:schemeClr val="tx1"/>
                </a:solidFill>
              </a:rPr>
              <a:t>Министерством </a:t>
            </a:r>
            <a:r>
              <a:rPr lang="ru-RU" altLang="ru-RU" sz="1050" b="1" dirty="0">
                <a:solidFill>
                  <a:schemeClr val="tx1"/>
                </a:solidFill>
              </a:rPr>
              <a:t>промышленности и торговли Российской Федерации в рамках </a:t>
            </a:r>
            <a:r>
              <a:rPr lang="ru-RU" altLang="ru-RU" sz="1050" b="1" dirty="0" smtClean="0">
                <a:solidFill>
                  <a:schemeClr val="tx1"/>
                </a:solidFill>
              </a:rPr>
              <a:t>данной Программы.</a:t>
            </a:r>
            <a:endParaRPr lang="ru-RU" altLang="ru-RU" sz="1050" b="1" dirty="0">
              <a:solidFill>
                <a:schemeClr val="tx1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ru-RU" altLang="ru-RU" sz="1050" b="1" dirty="0" smtClean="0">
                <a:solidFill>
                  <a:schemeClr val="tx1"/>
                </a:solidFill>
              </a:rPr>
              <a:t> </a:t>
            </a:r>
            <a:endParaRPr lang="ru-RU" sz="1050" b="1" dirty="0">
              <a:solidFill>
                <a:schemeClr val="tx1"/>
              </a:solidFill>
            </a:endParaRP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006843"/>
              </p:ext>
            </p:extLst>
          </p:nvPr>
        </p:nvGraphicFramePr>
        <p:xfrm>
          <a:off x="1651247" y="880723"/>
          <a:ext cx="5983041" cy="5220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5" name="Лист" r:id="rId3" imgW="6124592" imgH="5343406" progId="Excel.Sheet.12">
                  <p:embed/>
                </p:oleObj>
              </mc:Choice>
              <mc:Fallback>
                <p:oleObj name="Лист" r:id="rId3" imgW="6124592" imgH="534340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51247" y="880723"/>
                        <a:ext cx="5983041" cy="52200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948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259254" y="-190004"/>
            <a:ext cx="6916719" cy="833305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Порядок взаимодействий Банка и Министерства промышленности и торговли (МПТ)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208587" y="4851924"/>
            <a:ext cx="378042" cy="360040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29631" y="2396971"/>
            <a:ext cx="3526052" cy="694215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4.Направляет информацию о включении в Реестр и перечисляет субсидии на корсчет Банка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9254" y="1800132"/>
            <a:ext cx="2554967" cy="845413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3. </a:t>
            </a:r>
            <a:r>
              <a:rPr lang="ru-RU" sz="1400" dirty="0" smtClean="0">
                <a:solidFill>
                  <a:schemeClr val="tx1"/>
                </a:solidFill>
              </a:rPr>
              <a:t>Проверяет данные на соответствие условиям Программы и достаточности субсидий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99563" y="4259764"/>
            <a:ext cx="313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2</a:t>
            </a:r>
            <a:endParaRPr lang="ru-RU" sz="1100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2929631" y="3579154"/>
            <a:ext cx="3640145" cy="360040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>
                <a:solidFill>
                  <a:schemeClr val="tx1"/>
                </a:solidFill>
              </a:rPr>
              <a:t>2. Направляет документы </a:t>
            </a:r>
            <a:r>
              <a:rPr lang="ru-RU" sz="1400" dirty="0" smtClean="0">
                <a:solidFill>
                  <a:schemeClr val="tx1"/>
                </a:solidFill>
              </a:rPr>
              <a:t>и Реестр для </a:t>
            </a:r>
            <a:r>
              <a:rPr lang="ru-RU" sz="1400" dirty="0">
                <a:solidFill>
                  <a:schemeClr val="tx1"/>
                </a:solidFill>
              </a:rPr>
              <a:t>согласования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6455683" y="4432999"/>
            <a:ext cx="2501869" cy="719363"/>
          </a:xfrm>
          <a:prstGeom prst="rect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>
                <a:solidFill>
                  <a:schemeClr val="tx1"/>
                </a:solidFill>
              </a:rPr>
              <a:t>1. Банк принимает </a:t>
            </a:r>
            <a:r>
              <a:rPr lang="ru-RU" sz="1400" dirty="0" smtClean="0">
                <a:solidFill>
                  <a:schemeClr val="tx1"/>
                </a:solidFill>
              </a:rPr>
              <a:t>решение по выдаче кредита на цели в рамках Программы</a:t>
            </a: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55" name="Стрелка вправо 54"/>
          <p:cNvSpPr/>
          <p:nvPr/>
        </p:nvSpPr>
        <p:spPr bwMode="auto">
          <a:xfrm rot="10800000">
            <a:off x="2842761" y="3908212"/>
            <a:ext cx="3612922" cy="24899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8" name="Стрелка вправо 57"/>
          <p:cNvSpPr/>
          <p:nvPr/>
        </p:nvSpPr>
        <p:spPr bwMode="auto">
          <a:xfrm>
            <a:off x="2842761" y="3205258"/>
            <a:ext cx="3657062" cy="224357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823" y="2927379"/>
            <a:ext cx="2457729" cy="1222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54" y="2927379"/>
            <a:ext cx="2554967" cy="1229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970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92764" y="2450195"/>
            <a:ext cx="2935318" cy="380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</a:pPr>
            <a:r>
              <a:rPr lang="ru-RU" sz="900" b="1" dirty="0" smtClean="0">
                <a:solidFill>
                  <a:srgbClr val="000000"/>
                </a:solidFill>
                <a:latin typeface="Arial " charset="0"/>
              </a:rPr>
              <a:t>Борисов Максим Викторович</a:t>
            </a:r>
            <a:endParaRPr lang="ru-RU" sz="900" b="1" dirty="0">
              <a:solidFill>
                <a:srgbClr val="000000"/>
              </a:solidFill>
              <a:latin typeface="Arial " charset="0"/>
            </a:endParaRPr>
          </a:p>
          <a:p>
            <a:pPr>
              <a:spcAft>
                <a:spcPts val="300"/>
              </a:spcAft>
              <a:buClr>
                <a:srgbClr val="FF9900"/>
              </a:buClr>
            </a:pPr>
            <a:r>
              <a:rPr lang="ru-RU" sz="900" b="1" dirty="0" smtClean="0">
                <a:solidFill>
                  <a:srgbClr val="000000"/>
                </a:solidFill>
              </a:rPr>
              <a:t>тел</a:t>
            </a:r>
            <a:r>
              <a:rPr lang="ru-RU" sz="900" b="1" dirty="0">
                <a:solidFill>
                  <a:srgbClr val="000000"/>
                </a:solidFill>
              </a:rPr>
              <a:t>.: (</a:t>
            </a:r>
            <a:r>
              <a:rPr lang="ru-RU" sz="900" b="1" dirty="0" smtClean="0">
                <a:solidFill>
                  <a:srgbClr val="000000"/>
                </a:solidFill>
              </a:rPr>
              <a:t>8342) </a:t>
            </a:r>
            <a:r>
              <a:rPr lang="ru-RU" sz="900" b="1" dirty="0" smtClean="0">
                <a:solidFill>
                  <a:srgbClr val="000000"/>
                </a:solidFill>
              </a:rPr>
              <a:t>29-11-26,  89271926550</a:t>
            </a:r>
            <a:r>
              <a:rPr lang="ru-RU" sz="900" b="1" dirty="0" smtClean="0"/>
              <a:t>+7</a:t>
            </a:r>
            <a:r>
              <a:rPr lang="ru-RU" sz="900" b="1" dirty="0" smtClean="0">
                <a:ea typeface="Verdana" panose="020B0604030504040204" pitchFamily="34" charset="0"/>
                <a:cs typeface="Verdana" panose="020B0604030504040204" pitchFamily="34" charset="0"/>
              </a:rPr>
              <a:t>9375167777</a:t>
            </a:r>
            <a:endParaRPr lang="ru-RU" sz="9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043609" y="273238"/>
            <a:ext cx="6278347" cy="33855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008000"/>
                </a:solidFill>
                <a:latin typeface="+mj-lt"/>
                <a:ea typeface="+mj-ea"/>
                <a:cs typeface="+mj-cs"/>
                <a:sym typeface="Calibri"/>
              </a:rPr>
              <a:t>Контакты Мордовского </a:t>
            </a:r>
            <a:r>
              <a:rPr lang="ru-RU" sz="1600" b="1" dirty="0" smtClean="0">
                <a:solidFill>
                  <a:srgbClr val="008000"/>
                </a:solidFill>
                <a:latin typeface="+mj-lt"/>
                <a:ea typeface="+mj-ea"/>
                <a:cs typeface="+mj-cs"/>
                <a:sym typeface="Calibri"/>
              </a:rPr>
              <a:t>отделения </a:t>
            </a:r>
            <a:r>
              <a:rPr lang="ru-RU" sz="1600" b="1" dirty="0" smtClean="0">
                <a:solidFill>
                  <a:srgbClr val="008000"/>
                </a:solidFill>
                <a:latin typeface="+mj-lt"/>
                <a:ea typeface="+mj-ea"/>
                <a:cs typeface="+mj-cs"/>
                <a:sym typeface="Calibri"/>
              </a:rPr>
              <a:t>№ 8589 ПАО </a:t>
            </a:r>
            <a:r>
              <a:rPr lang="ru-RU" sz="1600" b="1" dirty="0" smtClean="0">
                <a:solidFill>
                  <a:srgbClr val="008000"/>
                </a:solidFill>
                <a:latin typeface="+mj-lt"/>
                <a:ea typeface="+mj-ea"/>
                <a:cs typeface="+mj-cs"/>
                <a:sym typeface="Calibri"/>
              </a:rPr>
              <a:t>Сбербанк</a:t>
            </a:r>
            <a:endParaRPr lang="ru-RU" sz="1600" b="1" dirty="0" smtClean="0">
              <a:solidFill>
                <a:srgbClr val="008000"/>
              </a:solidFill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03038" y="5048666"/>
            <a:ext cx="1224136" cy="10156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Обслуживание платёжных сервисов (ЖКХ, налоги, платежи)</a:t>
            </a:r>
            <a:endParaRPr kumimoji="0" lang="ru-RU" sz="1200" b="1" i="0" u="none" strike="noStrike" cap="none" spc="0" normalizeH="0" baseline="0" dirty="0">
              <a:ln>
                <a:noFill/>
              </a:ln>
              <a:solidFill>
                <a:srgbClr val="008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64324" y="2994892"/>
            <a:ext cx="1296144" cy="83099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Обслуживание частных 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Клиентов (</a:t>
            </a:r>
            <a:r>
              <a:rPr kumimoji="0" lang="ru-RU" sz="1200" b="1" i="0" u="none" strike="noStrike" cap="none" spc="0" normalizeH="0" baseline="0" dirty="0" err="1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доп.офисы</a:t>
            </a: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)</a:t>
            </a:r>
            <a:endParaRPr kumimoji="0" lang="ru-RU" sz="1200" b="1" i="0" u="none" strike="noStrike" cap="none" spc="0" normalizeH="0" baseline="0" dirty="0">
              <a:ln>
                <a:noFill/>
              </a:ln>
              <a:solidFill>
                <a:srgbClr val="008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99848" y="955875"/>
            <a:ext cx="1224136" cy="10156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Заместитель управляющего – вопросы юридических</a:t>
            </a:r>
            <a:r>
              <a:rPr kumimoji="0" lang="ru-RU" sz="1200" b="1" i="0" u="none" strike="noStrike" cap="none" spc="0" normalizeH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 лиц</a:t>
            </a:r>
            <a:endParaRPr lang="ru-RU" sz="1200" b="1" dirty="0">
              <a:solidFill>
                <a:srgbClr val="008000"/>
              </a:solidFill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33928" y="2955167"/>
            <a:ext cx="1354052" cy="10156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Начальник отдела – обслуживание, кредитование</a:t>
            </a:r>
            <a:r>
              <a:rPr kumimoji="0" lang="ru-RU" sz="1200" b="1" i="0" u="none" strike="noStrike" cap="none" spc="0" normalizeH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 </a:t>
            </a:r>
            <a:r>
              <a:rPr kumimoji="0" lang="ru-RU" sz="1200" b="1" i="0" u="none" strike="noStrike" cap="none" spc="0" normalizeH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малого бизнеса</a:t>
            </a:r>
            <a:endParaRPr kumimoji="0" lang="ru-RU" sz="1200" b="1" i="0" u="none" strike="noStrike" cap="none" spc="0" normalizeH="0" baseline="0" dirty="0">
              <a:ln>
                <a:noFill/>
              </a:ln>
              <a:solidFill>
                <a:srgbClr val="008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07999" y="4545416"/>
            <a:ext cx="2439683" cy="407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</a:pPr>
            <a:r>
              <a:rPr lang="ru-RU" sz="900" b="1" dirty="0" smtClean="0">
                <a:solidFill>
                  <a:srgbClr val="000000"/>
                </a:solidFill>
                <a:latin typeface="Arial " charset="0"/>
              </a:rPr>
              <a:t>Русакова </a:t>
            </a:r>
            <a:r>
              <a:rPr lang="ru-RU" sz="900" b="1" dirty="0">
                <a:solidFill>
                  <a:srgbClr val="000000"/>
                </a:solidFill>
                <a:latin typeface="Arial " charset="0"/>
              </a:rPr>
              <a:t>Оксана Сергеевна</a:t>
            </a:r>
          </a:p>
          <a:p>
            <a:pPr>
              <a:spcBef>
                <a:spcPct val="20000"/>
              </a:spcBef>
              <a:spcAft>
                <a:spcPts val="300"/>
              </a:spcAft>
            </a:pPr>
            <a:r>
              <a:rPr lang="ru-RU" sz="900" b="1" dirty="0">
                <a:solidFill>
                  <a:srgbClr val="000000"/>
                </a:solidFill>
                <a:latin typeface="Arial " charset="0"/>
              </a:rPr>
              <a:t>тел.: (8342) 29-76-63, +79271738987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32978" y="2897986"/>
            <a:ext cx="1295104" cy="83099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Торговый </a:t>
            </a:r>
            <a:r>
              <a:rPr kumimoji="0" lang="ru-RU" sz="1200" b="1" i="0" u="none" strike="noStrike" cap="none" spc="0" normalizeH="0" baseline="0" dirty="0" err="1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эквайринг</a:t>
            </a: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, интернет </a:t>
            </a:r>
            <a:r>
              <a:rPr kumimoji="0" lang="ru-RU" sz="1200" b="1" i="0" u="none" strike="noStrike" cap="none" spc="0" normalizeH="0" baseline="0" dirty="0" err="1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эквайринг</a:t>
            </a:r>
            <a:endParaRPr kumimoji="0" lang="ru-RU" sz="1200" b="1" i="0" u="none" strike="noStrike" cap="none" spc="0" normalizeH="0" baseline="0" dirty="0">
              <a:ln>
                <a:noFill/>
              </a:ln>
              <a:solidFill>
                <a:srgbClr val="008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351987" y="4545416"/>
            <a:ext cx="2520280" cy="407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</a:pPr>
            <a:r>
              <a:rPr lang="ru-RU" sz="900" b="1" dirty="0">
                <a:solidFill>
                  <a:srgbClr val="000000"/>
                </a:solidFill>
                <a:latin typeface="Arial " charset="0"/>
              </a:rPr>
              <a:t>Ипкаева </a:t>
            </a:r>
            <a:r>
              <a:rPr lang="ru-RU" sz="900" b="1" dirty="0">
                <a:solidFill>
                  <a:srgbClr val="000000"/>
                </a:solidFill>
                <a:latin typeface="Arial " charset="0"/>
              </a:rPr>
              <a:t>Галия Шамильевна</a:t>
            </a:r>
          </a:p>
          <a:p>
            <a:pPr>
              <a:spcBef>
                <a:spcPct val="20000"/>
              </a:spcBef>
              <a:spcAft>
                <a:spcPts val="300"/>
              </a:spcAft>
            </a:pPr>
            <a:r>
              <a:rPr lang="ru-RU" sz="900" b="1" dirty="0">
                <a:solidFill>
                  <a:srgbClr val="000000"/>
                </a:solidFill>
                <a:latin typeface="Arial " charset="0"/>
              </a:rPr>
              <a:t>тел.: (8342) 29-76-43, +79271732744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807999" y="2453478"/>
            <a:ext cx="2520280" cy="380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</a:pPr>
            <a:r>
              <a:rPr lang="ru-RU" sz="900" b="1" dirty="0" smtClean="0">
                <a:solidFill>
                  <a:srgbClr val="000000"/>
                </a:solidFill>
                <a:latin typeface="Arial " charset="0"/>
              </a:rPr>
              <a:t>Бахтигреев Николай Рафаэльевич</a:t>
            </a:r>
            <a:endParaRPr lang="ru-RU" sz="900" b="1" dirty="0">
              <a:solidFill>
                <a:srgbClr val="000000"/>
              </a:solidFill>
              <a:latin typeface="Arial " charset="0"/>
            </a:endParaRPr>
          </a:p>
          <a:p>
            <a:pPr lvl="0">
              <a:spcAft>
                <a:spcPts val="300"/>
              </a:spcAft>
              <a:buClr>
                <a:srgbClr val="FF9900"/>
              </a:buClr>
            </a:pPr>
            <a:r>
              <a:rPr lang="ru-RU" sz="900" b="1" dirty="0">
                <a:solidFill>
                  <a:srgbClr val="000000"/>
                </a:solidFill>
              </a:rPr>
              <a:t>тел.: (8342) 29-12-07, +79129894451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636320" y="986056"/>
            <a:ext cx="1491762" cy="83099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1200" b="1" baseline="0" dirty="0" smtClean="0">
                <a:solidFill>
                  <a:srgbClr val="008000"/>
                </a:solidFill>
                <a:latin typeface="+mj-lt"/>
                <a:ea typeface="+mj-ea"/>
                <a:cs typeface="+mj-cs"/>
                <a:sym typeface="Calibri"/>
              </a:rPr>
              <a:t>Начальник отдела - вопросы государственного сектора</a:t>
            </a:r>
            <a:endParaRPr kumimoji="0" lang="ru-RU" sz="1200" b="1" i="0" u="none" strike="noStrike" cap="none" spc="0" normalizeH="0" baseline="0" dirty="0">
              <a:ln>
                <a:noFill/>
              </a:ln>
              <a:solidFill>
                <a:srgbClr val="008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351987" y="6404844"/>
            <a:ext cx="2520280" cy="39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</a:pPr>
            <a:r>
              <a:rPr lang="ru-RU" sz="900" b="1" dirty="0" smtClean="0">
                <a:solidFill>
                  <a:srgbClr val="000000"/>
                </a:solidFill>
                <a:latin typeface="Arial " charset="0"/>
              </a:rPr>
              <a:t>Власова </a:t>
            </a:r>
            <a:r>
              <a:rPr lang="ru-RU" sz="900" b="1" dirty="0">
                <a:solidFill>
                  <a:srgbClr val="000000"/>
                </a:solidFill>
                <a:latin typeface="Arial " charset="0"/>
              </a:rPr>
              <a:t>Анастасия Юрьевна</a:t>
            </a:r>
          </a:p>
          <a:p>
            <a:pPr lvl="0">
              <a:spcAft>
                <a:spcPts val="300"/>
              </a:spcAft>
              <a:buClr>
                <a:srgbClr val="FF9900"/>
              </a:buClr>
            </a:pPr>
            <a:r>
              <a:rPr lang="ru-RU" sz="900" b="1" dirty="0">
                <a:solidFill>
                  <a:srgbClr val="000000"/>
                </a:solidFill>
              </a:rPr>
              <a:t>тел.: (8342) 29-09-06, +79271792677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434" y="2900068"/>
            <a:ext cx="1421834" cy="1609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98" y="2948989"/>
            <a:ext cx="1022609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894" y="2948989"/>
            <a:ext cx="1211778" cy="1559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894" y="4953220"/>
            <a:ext cx="1141772" cy="1435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6192764" y="4545416"/>
            <a:ext cx="2520280" cy="407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</a:pPr>
            <a:r>
              <a:rPr lang="ru-RU" sz="900" b="1" dirty="0">
                <a:solidFill>
                  <a:srgbClr val="000000"/>
                </a:solidFill>
                <a:latin typeface="Arial " charset="0"/>
              </a:rPr>
              <a:t>Губанов Александр Сергеевич</a:t>
            </a:r>
            <a:endParaRPr lang="ru-RU" sz="900" b="1" dirty="0">
              <a:solidFill>
                <a:srgbClr val="000000"/>
              </a:solidFill>
              <a:latin typeface="Arial " charset="0"/>
            </a:endParaRPr>
          </a:p>
          <a:p>
            <a:pPr>
              <a:spcBef>
                <a:spcPct val="20000"/>
              </a:spcBef>
              <a:spcAft>
                <a:spcPts val="300"/>
              </a:spcAft>
            </a:pPr>
            <a:r>
              <a:rPr lang="ru-RU" sz="900" b="1" dirty="0">
                <a:solidFill>
                  <a:srgbClr val="000000"/>
                </a:solidFill>
                <a:latin typeface="Arial " charset="0"/>
              </a:rPr>
              <a:t>тел.: </a:t>
            </a:r>
            <a:r>
              <a:rPr lang="ru-RU" sz="900" b="1" dirty="0">
                <a:solidFill>
                  <a:srgbClr val="000000"/>
                </a:solidFill>
                <a:latin typeface="Arial " charset="0"/>
              </a:rPr>
              <a:t>(8342)29-13-81, +79170741952</a:t>
            </a:r>
            <a:endParaRPr lang="ru-RU" sz="900" b="1" dirty="0">
              <a:solidFill>
                <a:srgbClr val="000000"/>
              </a:solidFill>
              <a:latin typeface="Arial " charset="0"/>
            </a:endParaRPr>
          </a:p>
        </p:txBody>
      </p:sp>
      <p:pic>
        <p:nvPicPr>
          <p:cNvPr id="34" name="Picture 2" descr="C:\Users\8589-Koshelkova-NV\AppData\Local\Microsoft\Windows\Temporary Internet Files\Content.Outlook\EFFSL5YK\IMG_2361-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820" y="953030"/>
            <a:ext cx="1041108" cy="1399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 descr="C:\Users\8589-Koshelkova-NV\Desktop\GetUserPhot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56" y="964398"/>
            <a:ext cx="1171328" cy="1399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Users\8589-Koshelkova-NV\AppData\Local\Microsoft\Windows\Temporary Internet Files\Content.Outlook\EFFSL5YK\IMG_327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575" y="974683"/>
            <a:ext cx="1031091" cy="1389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4789122" y="986056"/>
            <a:ext cx="1224136" cy="1200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Заместитель управляющего – вопросы физических лиц, доп. офисов</a:t>
            </a:r>
            <a:endParaRPr lang="ru-RU" sz="1200" b="1" dirty="0">
              <a:solidFill>
                <a:srgbClr val="008000"/>
              </a:solidFill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3358532" y="2424878"/>
            <a:ext cx="2520280" cy="380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</a:pPr>
            <a:r>
              <a:rPr lang="ru-RU" sz="900" b="1" dirty="0">
                <a:solidFill>
                  <a:srgbClr val="000000"/>
                </a:solidFill>
                <a:latin typeface="Arial " charset="0"/>
              </a:rPr>
              <a:t>Сперанская Людмила Николаевна</a:t>
            </a:r>
          </a:p>
          <a:p>
            <a:pPr lvl="0">
              <a:spcAft>
                <a:spcPts val="300"/>
              </a:spcAft>
              <a:buClr>
                <a:srgbClr val="FF9900"/>
              </a:buClr>
            </a:pPr>
            <a:r>
              <a:rPr lang="ru-RU" sz="900" b="1" dirty="0">
                <a:solidFill>
                  <a:srgbClr val="000000"/>
                </a:solidFill>
              </a:rPr>
              <a:t>тел.: (8342) 29-12-04, +79026887069</a:t>
            </a:r>
            <a:endParaRPr lang="ru-RU" sz="9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69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tWeljqNOE2ZAAg6_MfOq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Ee7YRbt0eu1kvJXrz9sQ"/>
</p:tagLst>
</file>

<file path=ppt/theme/theme1.xml><?xml version="1.0" encoding="utf-8"?>
<a:theme xmlns:a="http://schemas.openxmlformats.org/drawingml/2006/main" name="36_Firm Format - Russian">
  <a:themeElements>
    <a:clrScheme name="Firm Format - Russian 5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DEDFE7"/>
      </a:accent1>
      <a:accent2>
        <a:srgbClr val="8CC742"/>
      </a:accent2>
      <a:accent3>
        <a:srgbClr val="FFFFFF"/>
      </a:accent3>
      <a:accent4>
        <a:srgbClr val="000000"/>
      </a:accent4>
      <a:accent5>
        <a:srgbClr val="ECECF1"/>
      </a:accent5>
      <a:accent6>
        <a:srgbClr val="7EB43B"/>
      </a:accent6>
      <a:hlink>
        <a:srgbClr val="FFAE18"/>
      </a:hlink>
      <a:folHlink>
        <a:srgbClr val="049136"/>
      </a:folHlink>
    </a:clrScheme>
    <a:fontScheme name="Firm Format - Russia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Firm Format - Russian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- Russian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- Russian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- Russian 4">
        <a:dk1>
          <a:srgbClr val="000000"/>
        </a:dk1>
        <a:lt1>
          <a:srgbClr val="FFFFFF"/>
        </a:lt1>
        <a:dk2>
          <a:srgbClr val="049136"/>
        </a:dk2>
        <a:lt2>
          <a:srgbClr val="FFFFFF"/>
        </a:lt2>
        <a:accent1>
          <a:srgbClr val="DEDFE7"/>
        </a:accent1>
        <a:accent2>
          <a:srgbClr val="8CC742"/>
        </a:accent2>
        <a:accent3>
          <a:srgbClr val="FFFFFF"/>
        </a:accent3>
        <a:accent4>
          <a:srgbClr val="000000"/>
        </a:accent4>
        <a:accent5>
          <a:srgbClr val="ECECF1"/>
        </a:accent5>
        <a:accent6>
          <a:srgbClr val="7EB43B"/>
        </a:accent6>
        <a:hlink>
          <a:srgbClr val="FFAE18"/>
        </a:hlink>
        <a:folHlink>
          <a:srgbClr val="04913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- Russian 5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DEDFE7"/>
        </a:accent1>
        <a:accent2>
          <a:srgbClr val="8CC742"/>
        </a:accent2>
        <a:accent3>
          <a:srgbClr val="FFFFFF"/>
        </a:accent3>
        <a:accent4>
          <a:srgbClr val="000000"/>
        </a:accent4>
        <a:accent5>
          <a:srgbClr val="ECECF1"/>
        </a:accent5>
        <a:accent6>
          <a:srgbClr val="7EB43B"/>
        </a:accent6>
        <a:hlink>
          <a:srgbClr val="FFAE18"/>
        </a:hlink>
        <a:folHlink>
          <a:srgbClr val="04913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50906</TotalTime>
  <Words>350</Words>
  <Application>Microsoft Office PowerPoint</Application>
  <PresentationFormat>Экран (4:3)</PresentationFormat>
  <Paragraphs>61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36_Firm Format - Russian</vt:lpstr>
      <vt:lpstr>think-cell Slide</vt:lpstr>
      <vt:lpstr>Лист</vt:lpstr>
      <vt:lpstr>Программы  льготного кредитования</vt:lpstr>
      <vt:lpstr> Участие Мордовского отделения №8589 в рамках Программ льготного кредитования субъектов МСП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Условия предоставления и механизм выдачи гарантий</vt:lpstr>
      <vt:lpstr>Презентация PowerPoint</vt:lpstr>
      <vt:lpstr> Порядок взаимодействий Банка, Минэкономразвития (МЭР), Корпорация МСП</vt:lpstr>
      <vt:lpstr>Презентация PowerPoint</vt:lpstr>
      <vt:lpstr>Презентация PowerPoint</vt:lpstr>
      <vt:lpstr> Порядок взаимодействий Банка и Министерства промышленности и торговли (МПТ)</vt:lpstr>
      <vt:lpstr>Презентация PowerPoint</vt:lpstr>
    </vt:vector>
  </TitlesOfParts>
  <Company>Test Tester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ДОКЛАДА  ИЛИ ПРЕЗЕНТАЦИИ</dc:title>
  <dc:creator>Test Tester</dc:creator>
  <cp:lastModifiedBy>8589-Borisov-MV</cp:lastModifiedBy>
  <cp:revision>2226</cp:revision>
  <cp:lastPrinted>2017-07-17T14:15:21Z</cp:lastPrinted>
  <dcterms:created xsi:type="dcterms:W3CDTF">2009-12-17T07:12:41Z</dcterms:created>
  <dcterms:modified xsi:type="dcterms:W3CDTF">2018-05-23T13:06:27Z</dcterms:modified>
</cp:coreProperties>
</file>