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9" r:id="rId10"/>
    <p:sldId id="263" r:id="rId11"/>
    <p:sldId id="262" r:id="rId12"/>
    <p:sldId id="268" r:id="rId13"/>
    <p:sldId id="267" r:id="rId14"/>
    <p:sldId id="264" r:id="rId15"/>
  </p:sldIdLst>
  <p:sldSz cx="12192000" cy="6858000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65" d="100"/>
          <a:sy n="65" d="100"/>
        </p:scale>
        <p:origin x="706" y="5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9DE5B-6B8C-4B84-9154-414135862913}" type="datetimeFigureOut">
              <a:rPr lang="ru-RU" smtClean="0"/>
              <a:t>22.05.2018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83B83-C72D-4DD3-BBF2-62F2573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2474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809124-2006-4B99-B580-047456F51A9B}" type="datetimeFigureOut">
              <a:rPr lang="ru-RU" smtClean="0"/>
              <a:t>22.05.2018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C96F2A-D8DA-4747-A38D-B0F847F25F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4365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C96F2A-D8DA-4747-A38D-B0F847F25F3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090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C96F2A-D8DA-4747-A38D-B0F847F25F3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097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C96F2A-D8DA-4747-A38D-B0F847F25F3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898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C96F2A-D8DA-4747-A38D-B0F847F25F3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6929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C96F2A-D8DA-4747-A38D-B0F847F25F3A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390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9BF8-2AA0-49CB-BBC3-602D74A202C6}" type="datetime1">
              <a:rPr lang="ru-RU" smtClean="0"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791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57058-A35D-4C2A-8543-961F64C72F5D}" type="datetime1">
              <a:rPr lang="ru-RU" smtClean="0"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854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506D2-F440-4EC5-A6B8-EB349C3DFCDB}" type="datetime1">
              <a:rPr lang="ru-RU" smtClean="0"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539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CC4C3-72C0-421E-95C8-C5C73A7C902D}" type="datetime1">
              <a:rPr lang="ru-RU" smtClean="0"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44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D7BA-F5DA-42DD-90B9-9D5CE0A9418E}" type="datetime1">
              <a:rPr lang="ru-RU" smtClean="0"/>
              <a:t>22.05.2018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287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87F5-6CE5-4510-8C95-7730AC137FD5}" type="datetime1">
              <a:rPr lang="ru-RU" smtClean="0"/>
              <a:t>22.05.2018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265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216D1-9948-4335-B369-0BA32F5233EE}" type="datetime1">
              <a:rPr lang="ru-RU" smtClean="0"/>
              <a:t>22.05.2018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454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BF94-4F6C-4818-A06B-CB3BAC4B864E}" type="datetime1">
              <a:rPr lang="ru-RU" smtClean="0"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132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0A13-77FA-499D-B27F-91A0C37E22E1}" type="datetime1">
              <a:rPr lang="ru-RU" smtClean="0"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228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6C585-17F7-4C15-8758-E1FE2A17285A}" type="datetime1">
              <a:rPr lang="ru-RU" smtClean="0"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783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AE9A4-080A-4EAF-A0D0-8E64F489E748}" type="datetime1">
              <a:rPr lang="ru-RU" smtClean="0"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673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47329-E15D-4B9F-85F5-B20C49FEC407}" type="datetime1">
              <a:rPr lang="ru-RU" smtClean="0"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081E2-D7FC-48B9-847A-8A397AF021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296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png"/><Relationship Id="rId9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emf"/><Relationship Id="rId7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emf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nfo@frpr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2229" y="0"/>
            <a:ext cx="5639771" cy="148793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1445" y="2694685"/>
            <a:ext cx="11418848" cy="1286300"/>
          </a:xfrm>
        </p:spPr>
        <p:txBody>
          <a:bodyPr>
            <a:normAutofit/>
          </a:bodyPr>
          <a:lstStyle/>
          <a:p>
            <a:r>
              <a:rPr lang="ru-RU" sz="3600" b="1" dirty="0"/>
              <a:t>Фонд Развития </a:t>
            </a:r>
            <a:r>
              <a:rPr lang="ru-RU" sz="3600" b="1" dirty="0" smtClean="0"/>
              <a:t>Промышленности Республики Мордовия</a:t>
            </a: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100" dirty="0" smtClean="0"/>
              <a:t>Возможности </a:t>
            </a:r>
            <a:r>
              <a:rPr lang="ru-RU" sz="3100" dirty="0"/>
              <a:t>финансирования и поддержки проектов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24" y="5650537"/>
            <a:ext cx="2526596" cy="7507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45" y="5572404"/>
            <a:ext cx="3846782" cy="90706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564" y="5435386"/>
            <a:ext cx="369570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5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342" y="0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О ФРП РМ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990" y="1226633"/>
            <a:ext cx="11496908" cy="5241073"/>
          </a:xfrm>
        </p:spPr>
        <p:txBody>
          <a:bodyPr>
            <a:normAutofit fontScale="92500" lnSpcReduction="10000"/>
          </a:bodyPr>
          <a:lstStyle/>
          <a:p>
            <a:r>
              <a:rPr lang="ru-RU" sz="2200" dirty="0" smtClean="0"/>
              <a:t>ФРП РМ создан в результате учреждения Республикой Мордовия в лице Правительства Республики Мордовии в соответствие с распоряжением Правительства РМ от 10 ноября 2016 года №637-Р</a:t>
            </a:r>
          </a:p>
          <a:p>
            <a:r>
              <a:rPr lang="ru-RU" sz="2200" dirty="0" smtClean="0"/>
              <a:t>Органом, осуществляющим функции и полномочия учредителя Фонда, является Министерство промышленности, науки и новых технологий РМ</a:t>
            </a:r>
          </a:p>
          <a:p>
            <a:r>
              <a:rPr lang="ru-RU" sz="2200" dirty="0" smtClean="0"/>
              <a:t>ФРП РМ является специализированной организацией, входящей в состав инфраструктуры поддержки деятельности в сфере промышленности и оказывающей </a:t>
            </a:r>
            <a:r>
              <a:rPr lang="ru-RU" sz="2200" b="1" dirty="0" smtClean="0"/>
              <a:t>финансовую поддержку </a:t>
            </a:r>
            <a:r>
              <a:rPr lang="ru-RU" sz="2200" dirty="0" smtClean="0"/>
              <a:t>субъектам деятельности в сфере промышленности (ФЗ «О промышленной политике»)</a:t>
            </a:r>
          </a:p>
          <a:p>
            <a:r>
              <a:rPr lang="ru-RU" sz="2200" dirty="0" smtClean="0"/>
              <a:t>Целью оказания поддержки является: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sz="2400" dirty="0" smtClean="0"/>
          </a:p>
          <a:p>
            <a:r>
              <a:rPr lang="ru-RU" sz="2400" dirty="0" smtClean="0"/>
              <a:t>Годовой бюджет Фонда на период 2017-2019 </a:t>
            </a:r>
            <a:r>
              <a:rPr lang="ru-RU" sz="2400" dirty="0" err="1" smtClean="0"/>
              <a:t>гг</a:t>
            </a:r>
            <a:r>
              <a:rPr lang="ru-RU" sz="2400" dirty="0" smtClean="0"/>
              <a:t>  - до 100 млн. руб.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2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906778"/>
            <a:ext cx="823332" cy="6463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913997"/>
            <a:ext cx="968298" cy="93778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0224" y="5270897"/>
            <a:ext cx="476274" cy="4718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4128" y="3873118"/>
            <a:ext cx="950865" cy="6799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1028" y="4895963"/>
            <a:ext cx="813965" cy="751834"/>
          </a:xfrm>
          <a:prstGeom prst="rect">
            <a:avLst/>
          </a:prstGeom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1973768" y="4929016"/>
            <a:ext cx="3667462" cy="8137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с</a:t>
            </a:r>
            <a:r>
              <a:rPr lang="ru-RU" sz="2400" dirty="0" smtClean="0"/>
              <a:t>нижение зависимости от импорта</a:t>
            </a:r>
            <a:endParaRPr lang="ru-RU" sz="2400" dirty="0"/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7297671" y="4913997"/>
            <a:ext cx="4567228" cy="8137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у</a:t>
            </a:r>
            <a:r>
              <a:rPr lang="ru-RU" sz="2400" dirty="0" smtClean="0"/>
              <a:t>стойчивое социально-экономическое развитие региона</a:t>
            </a:r>
            <a:endParaRPr lang="ru-RU" sz="2400" dirty="0"/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7297670" y="3823064"/>
            <a:ext cx="4422262" cy="8137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с</a:t>
            </a:r>
            <a:r>
              <a:rPr lang="ru-RU" sz="2400" dirty="0" smtClean="0"/>
              <a:t>оздание новых рабочих мест</a:t>
            </a:r>
            <a:endParaRPr lang="ru-RU" sz="2400" dirty="0"/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1973767" y="3876763"/>
            <a:ext cx="3644370" cy="81373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у</a:t>
            </a:r>
            <a:r>
              <a:rPr lang="ru-RU" sz="2400" dirty="0" smtClean="0"/>
              <a:t>величение промышленного производства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8561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342" y="0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ОСНОВНЫЕ ПРИНЦИПЫ РАБОТЫ ФОНДА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990" y="1226633"/>
            <a:ext cx="11496908" cy="524107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dirty="0" smtClean="0">
                <a:solidFill>
                  <a:srgbClr val="FF0000"/>
                </a:solidFill>
              </a:rPr>
              <a:t>1 Целевое финансирование</a:t>
            </a:r>
          </a:p>
          <a:p>
            <a:r>
              <a:rPr lang="ru-RU" sz="2200" dirty="0" smtClean="0"/>
              <a:t>Мы </a:t>
            </a:r>
            <a:r>
              <a:rPr lang="ru-RU" sz="2200" dirty="0" smtClean="0">
                <a:solidFill>
                  <a:srgbClr val="FF0000"/>
                </a:solidFill>
              </a:rPr>
              <a:t>ДАЕМ РЕСУРСЫ НА ПЯТИЛЕТНИЙ СРОК </a:t>
            </a:r>
            <a:r>
              <a:rPr lang="ru-RU" sz="2200" dirty="0" smtClean="0"/>
              <a:t>тем, кто создает новые современные производства и осваивает наилучшие доступные технологии, тем кто выводит на рынок продукцию, конкурирующую с лучшими зарубежными образцами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rgbClr val="FF0000"/>
                </a:solidFill>
              </a:rPr>
              <a:t>2 Поддержка успешных, принцип </a:t>
            </a:r>
            <a:r>
              <a:rPr lang="ru-RU" sz="3400" dirty="0" err="1" smtClean="0">
                <a:solidFill>
                  <a:srgbClr val="FF0000"/>
                </a:solidFill>
              </a:rPr>
              <a:t>софинансирования</a:t>
            </a:r>
            <a:endParaRPr lang="ru-RU" sz="3400" dirty="0" smtClean="0">
              <a:solidFill>
                <a:srgbClr val="FF0000"/>
              </a:solidFill>
            </a:endParaRPr>
          </a:p>
          <a:p>
            <a:r>
              <a:rPr lang="ru-RU" sz="2400" dirty="0" smtClean="0"/>
              <a:t>Мы </a:t>
            </a:r>
            <a:r>
              <a:rPr lang="ru-RU" sz="2400" dirty="0" smtClean="0">
                <a:solidFill>
                  <a:srgbClr val="FF0000"/>
                </a:solidFill>
              </a:rPr>
              <a:t>ДАЕМ ДЕШЕВЫЕ ЗАЕМНЫЕ СРЕДСТВА </a:t>
            </a:r>
            <a:r>
              <a:rPr lang="ru-RU" sz="2400" dirty="0" smtClean="0"/>
              <a:t>под 5% годовых (до 1 % при совместном финансировании с ФРП РФ по программе «Комплектующие изделия») успешным компаниям, имеющим потенциал и перспективу развития, которые способны обеспечить адекватное вложение в проект собственных ресурсов. Фонд не занимается спасением проблемных предприятий и поддержкой отстающих.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rgbClr val="FF0000"/>
                </a:solidFill>
              </a:rPr>
              <a:t>3 Низкая ставка и хорошее обеспечение</a:t>
            </a:r>
          </a:p>
          <a:p>
            <a:r>
              <a:rPr lang="ru-RU" sz="2400" dirty="0" smtClean="0"/>
              <a:t>Мы </a:t>
            </a:r>
            <a:r>
              <a:rPr lang="ru-RU" sz="2400" dirty="0" smtClean="0">
                <a:solidFill>
                  <a:srgbClr val="FF0000"/>
                </a:solidFill>
              </a:rPr>
              <a:t>КРЕДИТУЕМ</a:t>
            </a:r>
            <a:r>
              <a:rPr lang="ru-RU" sz="2400" dirty="0" smtClean="0"/>
              <a:t> промышленные проекты за счет государственных средств. Бюджетные деньги должны быть возвращены, даже если с проектом что-то пойдет не так. Поэтому мы требуем качественное и надежное обеспечение займов.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rgbClr val="FF0000"/>
                </a:solidFill>
              </a:rPr>
              <a:t>4 Открытость к зарубежным технологиям</a:t>
            </a:r>
          </a:p>
          <a:p>
            <a:r>
              <a:rPr lang="ru-RU" sz="2400" dirty="0" smtClean="0"/>
              <a:t>Мы </a:t>
            </a:r>
            <a:r>
              <a:rPr lang="ru-RU" sz="2400" dirty="0" smtClean="0">
                <a:solidFill>
                  <a:srgbClr val="FF0000"/>
                </a:solidFill>
              </a:rPr>
              <a:t>ПОНИМАЕМ</a:t>
            </a:r>
            <a:r>
              <a:rPr lang="ru-RU" sz="2400" dirty="0" smtClean="0"/>
              <a:t> важность привлечения в Россию зарубежных технологий и локализации производства. Фонд готов предоставлять займы компаниям с иностранными корнями, но при условии российской “прописки”.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rgbClr val="FF0000"/>
                </a:solidFill>
              </a:rPr>
              <a:t>5 Прозрачность процедур</a:t>
            </a:r>
          </a:p>
          <a:p>
            <a:r>
              <a:rPr lang="ru-RU" sz="2400" dirty="0" smtClean="0"/>
              <a:t>Мы </a:t>
            </a:r>
            <a:r>
              <a:rPr lang="ru-RU" sz="2400" dirty="0" smtClean="0">
                <a:solidFill>
                  <a:srgbClr val="FF0000"/>
                </a:solidFill>
              </a:rPr>
              <a:t>ГОВОРИМ</a:t>
            </a:r>
            <a:r>
              <a:rPr lang="ru-RU" sz="2400" dirty="0" smtClean="0"/>
              <a:t> с бизнесом на одном языке. Требования к заявкам на финансирование четко сформулированы и просты, процедуры рассмотрения проектов прозрачны. Мы оцениваем качество проекта и профессионализм команды. Мы не берем дополнительных комиссий, не требуем перевода выручки, не претендуем на контрольный пакет акций заемщика.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44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342" y="0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СОТРУДНИЧЕСТВО С ФРП РФ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4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184" y="1451033"/>
            <a:ext cx="6756806" cy="3592849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7437864" y="1451033"/>
            <a:ext cx="4181707" cy="26749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17 октября 2017 года</a:t>
            </a:r>
            <a:r>
              <a:rPr lang="ru-RU" sz="2400" dirty="0" smtClean="0"/>
              <a:t> подписано Соглашение о взаимодействии с ФРП РФ по программам </a:t>
            </a:r>
            <a:r>
              <a:rPr lang="ru-RU" sz="2400" b="1" dirty="0" smtClean="0"/>
              <a:t>«Совместные займы» </a:t>
            </a:r>
            <a:r>
              <a:rPr lang="ru-RU" sz="2400" dirty="0" smtClean="0"/>
              <a:t>и</a:t>
            </a:r>
            <a:r>
              <a:rPr lang="ru-RU" sz="2400" b="1" dirty="0" smtClean="0"/>
              <a:t> «Комплектующие изделия».</a:t>
            </a:r>
          </a:p>
          <a:p>
            <a:pPr marL="0" indent="0">
              <a:buNone/>
            </a:pP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367988" y="5163015"/>
            <a:ext cx="11351943" cy="11933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400" dirty="0" smtClean="0"/>
              <a:t>Это позволит существенно расширить финансовые возможности региона по поддержке местных товаропроизводителей, предоставляя им совместные льготные займы. </a:t>
            </a:r>
            <a:r>
              <a:rPr lang="ru-RU" sz="2400" dirty="0"/>
              <a:t>Д</a:t>
            </a:r>
            <a:r>
              <a:rPr lang="ru-RU" sz="2400" dirty="0" smtClean="0"/>
              <a:t>о 70 % средств, выделяемых по данным программам может быть предоставлено федеральным фондом развития промышленности.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5210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342" y="0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КОГО ФИНАНСИРУЕТ ФРП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2955" y="3021980"/>
            <a:ext cx="11351942" cy="3466170"/>
          </a:xfrm>
        </p:spPr>
        <p:txBody>
          <a:bodyPr>
            <a:normAutofit/>
          </a:bodyPr>
          <a:lstStyle/>
          <a:p>
            <a:r>
              <a:rPr lang="ru-RU" sz="2200" dirty="0" smtClean="0"/>
              <a:t>Производство пищевых продуктов (кроме промышленных биотехнологий)</a:t>
            </a:r>
          </a:p>
          <a:p>
            <a:r>
              <a:rPr lang="ru-RU" sz="2200" dirty="0" smtClean="0"/>
              <a:t>Производство напитков, табачных изделий</a:t>
            </a:r>
          </a:p>
          <a:p>
            <a:r>
              <a:rPr lang="ru-RU" sz="2200" dirty="0" smtClean="0"/>
              <a:t>Деятельность полиграфическая и копирование носителей</a:t>
            </a:r>
          </a:p>
          <a:p>
            <a:r>
              <a:rPr lang="ru-RU" sz="2200" dirty="0" smtClean="0"/>
              <a:t>Производство кокса и нефтепродуктов, производство ядерного топлива</a:t>
            </a:r>
          </a:p>
          <a:p>
            <a:r>
              <a:rPr lang="ru-RU" sz="2200" dirty="0" smtClean="0"/>
              <a:t>Добыча полезных ископаемых</a:t>
            </a:r>
          </a:p>
          <a:p>
            <a:r>
              <a:rPr lang="ru-RU" sz="2200" dirty="0" smtClean="0"/>
              <a:t>Обеспечение электрической энергией, газом и паром; кондиционирование воздуха</a:t>
            </a:r>
          </a:p>
          <a:p>
            <a:r>
              <a:rPr lang="ru-RU" sz="2200" dirty="0" smtClean="0"/>
              <a:t>Водоснабжение, водоотведение, организация сбора и утилизации отходов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5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998" y="1504727"/>
            <a:ext cx="1248153" cy="1239160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1916151" y="1479762"/>
            <a:ext cx="9803781" cy="1709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ФОНДОМ ФИНАНСИРУЮТСЯ</a:t>
            </a:r>
          </a:p>
          <a:p>
            <a:pPr marL="0" indent="0">
              <a:buNone/>
            </a:pPr>
            <a:r>
              <a:rPr lang="ru-RU" sz="2400" dirty="0" smtClean="0"/>
              <a:t>все отрасли раздела С «Обрабатывающие производства» ОКВЭД,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за исключением: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0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5255" y="66678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ТРЕБОВАНИЯ К ПРОЕКТУ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6</a:t>
            </a:fld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572321" y="1467645"/>
            <a:ext cx="4282069" cy="9936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рыночная перспективность и потенциал </a:t>
            </a:r>
            <a:r>
              <a:rPr lang="ru-RU" sz="2400" dirty="0" err="1" smtClean="0"/>
              <a:t>импортозамещения</a:t>
            </a:r>
            <a:r>
              <a:rPr lang="ru-RU" sz="2400" dirty="0" smtClean="0"/>
              <a:t>/ экспортный потенциал продукта</a:t>
            </a:r>
            <a:endParaRPr lang="ru-RU" sz="2400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7402550" y="1538630"/>
            <a:ext cx="4585942" cy="8635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производственная обоснованность проекта</a:t>
            </a:r>
            <a:endParaRPr lang="ru-RU" sz="2400" dirty="0"/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1487542" y="1121203"/>
            <a:ext cx="8409879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ОБЩИЕ: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1572320" y="2514551"/>
            <a:ext cx="4282069" cy="9409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научно-техническая перспективность продукта и проекта, включая НДТ</a:t>
            </a:r>
            <a:endParaRPr lang="ru-RU" sz="2400" dirty="0"/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1572320" y="3643923"/>
            <a:ext cx="4282069" cy="70061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финансовая состоятельность заявителя</a:t>
            </a:r>
            <a:endParaRPr lang="ru-RU" sz="2400" dirty="0"/>
          </a:p>
        </p:txBody>
      </p:sp>
      <p:sp>
        <p:nvSpPr>
          <p:cNvPr id="21" name="Объект 2"/>
          <p:cNvSpPr txBox="1">
            <a:spLocks/>
          </p:cNvSpPr>
          <p:nvPr/>
        </p:nvSpPr>
        <p:spPr>
          <a:xfrm>
            <a:off x="7402551" y="3648460"/>
            <a:ext cx="4282069" cy="6960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качество и достаточность обеспечения возврата займа</a:t>
            </a:r>
            <a:endParaRPr lang="ru-RU" sz="2400" dirty="0"/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7402550" y="2433324"/>
            <a:ext cx="4282069" cy="9942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финансово-экономическая эффективность и устойчивость проекта</a:t>
            </a:r>
            <a:endParaRPr lang="ru-RU" sz="2400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24" y="1421428"/>
            <a:ext cx="588819" cy="82802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138" y="3441171"/>
            <a:ext cx="935989" cy="97853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0598" y="1557999"/>
            <a:ext cx="832175" cy="813286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3876" y="2523840"/>
            <a:ext cx="1081170" cy="79860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3646" y="3458538"/>
            <a:ext cx="1344870" cy="94380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770" y="2346287"/>
            <a:ext cx="742726" cy="1001770"/>
          </a:xfrm>
          <a:prstGeom prst="rect">
            <a:avLst/>
          </a:prstGeom>
        </p:spPr>
      </p:pic>
      <p:sp>
        <p:nvSpPr>
          <p:cNvPr id="35" name="Объект 2"/>
          <p:cNvSpPr txBox="1">
            <a:spLocks/>
          </p:cNvSpPr>
          <p:nvPr/>
        </p:nvSpPr>
        <p:spPr>
          <a:xfrm>
            <a:off x="1487542" y="4474855"/>
            <a:ext cx="8409879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СПЕЦИАЛЬНЫЕ: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8" name="Объект 2"/>
          <p:cNvSpPr txBox="1">
            <a:spLocks/>
          </p:cNvSpPr>
          <p:nvPr/>
        </p:nvSpPr>
        <p:spPr>
          <a:xfrm>
            <a:off x="474138" y="4811859"/>
            <a:ext cx="11245794" cy="17147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ru-RU" sz="2400" dirty="0" smtClean="0"/>
              <a:t>По программе «Комплектующие изделия»: проект направлен на организацию или модернизацию производства комплектующих изделий, применяемых в составе промышленной продукции, перечисленной в ПП РФ от 17.07.2015 года №719 «О критериях отнесения промышленной продукции к промышленной продукции, не имеющей аналогов, произведенных в Российской Федерации».</a:t>
            </a:r>
          </a:p>
          <a:p>
            <a:pPr>
              <a:buFontTx/>
              <a:buChar char="-"/>
            </a:pPr>
            <a:r>
              <a:rPr lang="ru-RU" sz="2400" dirty="0" smtClean="0"/>
              <a:t>П программе «Конверсия»: Заявитель является юридическим лицом, включенным в Сводный реестр организаций оборонно-промышленного комплекса, или дочерним хозяйственным обществом такого юридического лица. Проект предполагает создание нового предприятия/производства и/или его модернизацию для выпуска высокотехнологичной продукции гражданского и/или двойного назначения</a:t>
            </a:r>
            <a:endParaRPr lang="ru-RU" sz="2400" dirty="0"/>
          </a:p>
        </p:txBody>
      </p:sp>
      <p:sp>
        <p:nvSpPr>
          <p:cNvPr id="3" name="Управляющая кнопка: возврат 2">
            <a:hlinkClick r:id="rId9" action="ppaction://hlinksldjump" highlightClick="1"/>
          </p:cNvPr>
          <p:cNvSpPr/>
          <p:nvPr/>
        </p:nvSpPr>
        <p:spPr>
          <a:xfrm>
            <a:off x="11488615" y="6245669"/>
            <a:ext cx="499877" cy="47580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2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ПРОГРАММЫ ФРП РМ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7</a:t>
            </a:fld>
            <a:endParaRPr lang="ru-RU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8211128"/>
              </p:ext>
            </p:extLst>
          </p:nvPr>
        </p:nvGraphicFramePr>
        <p:xfrm>
          <a:off x="367989" y="1450307"/>
          <a:ext cx="11479454" cy="4932652"/>
        </p:xfrm>
        <a:graphic>
          <a:graphicData uri="http://schemas.openxmlformats.org/drawingml/2006/table">
            <a:tbl>
              <a:tblPr firstRow="1" lastRow="1"/>
              <a:tblGrid>
                <a:gridCol w="3987962"/>
                <a:gridCol w="2066301"/>
                <a:gridCol w="3009913"/>
                <a:gridCol w="2415278"/>
              </a:tblGrid>
              <a:tr h="34436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Займы из средств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ФРП РМ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Совместные займы с ФРП РФ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43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Проекты развития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Комплектующие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4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займа (млн. </a:t>
                      </a:r>
                      <a:r>
                        <a:rPr lang="ru-RU" sz="1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руб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10-200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20-100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20-100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4934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срок займа (лет)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56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Процентная ставка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3%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(первые 3 года при условии банковской гарантии)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(при других видах обеспечения)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1%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(первые 3 года)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(оставшийся срок)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6887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Максимальная доля финансирования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 стороны ФРП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50%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7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Минимальная доля средств заявителя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 суммы займа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 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 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 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6843" y="0"/>
            <a:ext cx="4115157" cy="108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27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ПРОГРАММЫ ФЕДЕРАЛЬНОГО ФРП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8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783" y="218097"/>
            <a:ext cx="2530059" cy="749873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5383437"/>
              </p:ext>
            </p:extLst>
          </p:nvPr>
        </p:nvGraphicFramePr>
        <p:xfrm>
          <a:off x="185529" y="1226635"/>
          <a:ext cx="11781183" cy="5187417"/>
        </p:xfrm>
        <a:graphic>
          <a:graphicData uri="http://schemas.openxmlformats.org/drawingml/2006/table">
            <a:tbl>
              <a:tblPr firstRow="1" lastRow="1"/>
              <a:tblGrid>
                <a:gridCol w="2033432"/>
                <a:gridCol w="2919378"/>
                <a:gridCol w="1889701"/>
                <a:gridCol w="1889701"/>
                <a:gridCol w="1555117"/>
                <a:gridCol w="1493854"/>
              </a:tblGrid>
              <a:tr h="2268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Проекты развития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Комплектующие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Конверсия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Станкостроение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Лизинг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2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займа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(млн.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руб.)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50-500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50-500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200-750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50-500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5-500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4642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займа (лет)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1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Процентная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ставка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3% 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(первые 3 года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 условии 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банковской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гарантии)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(при других видах обеспечения)</a:t>
                      </a: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1%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(первые 3 года)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(оставшийся срок)</a:t>
                      </a: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1%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(первые 3 года)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(оставшийся срок)</a:t>
                      </a: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1%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7016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Максимальная доля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финансирования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 стороны ФРП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50%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27%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6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Минимальная доля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 заявителя от суммы займа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 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 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 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9258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Целевой объем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продаж новой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продукции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50%</a:t>
                      </a:r>
                      <a:endParaRPr lang="ru-RU" sz="20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30%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901" marR="67901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420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ПЕРСПЕКТИВНОЕ. </a:t>
            </a:r>
            <a:br>
              <a:rPr lang="ru-RU" sz="3000" b="1" dirty="0" smtClean="0">
                <a:solidFill>
                  <a:srgbClr val="FF0000"/>
                </a:solidFill>
              </a:rPr>
            </a:br>
            <a:r>
              <a:rPr lang="ru-RU" sz="3000" b="1" dirty="0" smtClean="0">
                <a:solidFill>
                  <a:srgbClr val="FF0000"/>
                </a:solidFill>
              </a:rPr>
              <a:t>ПРОГРАММА ПОВШЕНИЯ ПРОИЗВДИТЕЛЬНОСТИ ТРУДА</a:t>
            </a:r>
            <a:endParaRPr lang="ru-RU" sz="30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9</a:t>
            </a:fld>
            <a:endParaRPr lang="ru-RU"/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367989" y="1356420"/>
            <a:ext cx="11351943" cy="72554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25.12.2017 ФРП РФ было принято о разработке новой программы финансирования «Программа повышения производительности труда». Определены следующие ключевые условия программы: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0889" y="313222"/>
            <a:ext cx="2530059" cy="749873"/>
          </a:xfrm>
          <a:prstGeom prst="rect">
            <a:avLst/>
          </a:prstGeom>
        </p:spPr>
      </p:pic>
      <p:sp>
        <p:nvSpPr>
          <p:cNvPr id="21" name="Объект 2"/>
          <p:cNvSpPr txBox="1">
            <a:spLocks/>
          </p:cNvSpPr>
          <p:nvPr/>
        </p:nvSpPr>
        <p:spPr>
          <a:xfrm>
            <a:off x="367988" y="2081966"/>
            <a:ext cx="3683532" cy="449468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Основные условия финансирования:</a:t>
            </a:r>
          </a:p>
          <a:p>
            <a:pPr>
              <a:buFontTx/>
              <a:buChar char="-"/>
            </a:pPr>
            <a:r>
              <a:rPr lang="ru-RU" sz="2400" dirty="0" smtClean="0"/>
              <a:t>Сумма займа – от 50 до 300 млн. руб.</a:t>
            </a:r>
          </a:p>
          <a:p>
            <a:pPr>
              <a:buFontTx/>
              <a:buChar char="-"/>
            </a:pPr>
            <a:r>
              <a:rPr lang="ru-RU" sz="2400" dirty="0" smtClean="0"/>
              <a:t>Срок займа – до 5 лет</a:t>
            </a:r>
            <a:endParaRPr lang="en-US" sz="2400" dirty="0" smtClean="0"/>
          </a:p>
          <a:p>
            <a:pPr>
              <a:buFontTx/>
              <a:buChar char="-"/>
            </a:pPr>
            <a:r>
              <a:rPr lang="ru-RU" sz="2400" dirty="0" smtClean="0"/>
              <a:t>Процентная ставка – от 1 %</a:t>
            </a:r>
          </a:p>
          <a:p>
            <a:pPr>
              <a:buFontTx/>
              <a:buChar char="-"/>
            </a:pPr>
            <a:r>
              <a:rPr lang="ru-RU" sz="2400" dirty="0" smtClean="0"/>
              <a:t>Максимальная доля финансирования со стороны ФРП – 70%</a:t>
            </a:r>
          </a:p>
          <a:p>
            <a:pPr>
              <a:buFontTx/>
              <a:buChar char="-"/>
            </a:pPr>
            <a:r>
              <a:rPr lang="ru-RU" sz="2400" dirty="0" smtClean="0"/>
              <a:t>Минимальная доля средств заявителя – 15%</a:t>
            </a:r>
          </a:p>
          <a:p>
            <a:pPr>
              <a:buFontTx/>
              <a:buChar char="-"/>
            </a:pPr>
            <a:r>
              <a:rPr lang="ru-RU" sz="2400" dirty="0" smtClean="0"/>
              <a:t>Увеличение индекса производительности труда не менее чем на 5% в первый год и не менее 20% за весь срок займа</a:t>
            </a:r>
            <a:endParaRPr lang="ru-RU" sz="2400" dirty="0"/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4051520" y="2081964"/>
            <a:ext cx="7530880" cy="2443143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Критерии отбора:</a:t>
            </a:r>
          </a:p>
          <a:p>
            <a:pPr marL="0" indent="0">
              <a:buNone/>
            </a:pPr>
            <a:r>
              <a:rPr lang="ru-RU" sz="2400" dirty="0" smtClean="0"/>
              <a:t>Кроме общих требований к проекту (</a:t>
            </a:r>
            <a:r>
              <a:rPr lang="ru-RU" sz="2400" dirty="0" smtClean="0">
                <a:hlinkClick r:id="rId3" action="ppaction://hlinksldjump"/>
              </a:rPr>
              <a:t>слайд 6</a:t>
            </a:r>
            <a:r>
              <a:rPr lang="ru-RU" sz="2400" dirty="0" smtClean="0"/>
              <a:t>) и обеспечению (</a:t>
            </a:r>
            <a:r>
              <a:rPr lang="ru-RU" sz="2400" dirty="0" smtClean="0">
                <a:hlinkClick r:id="rId4" action="ppaction://hlinksldjump"/>
              </a:rPr>
              <a:t>слайд 12</a:t>
            </a:r>
            <a:r>
              <a:rPr lang="ru-RU" sz="2400" dirty="0" smtClean="0"/>
              <a:t>) заявитель должен соответствовать положениям «Приоритетной программы», а именно:</a:t>
            </a:r>
          </a:p>
          <a:p>
            <a:pPr>
              <a:buFontTx/>
              <a:buChar char="-"/>
            </a:pPr>
            <a:r>
              <a:rPr lang="ru-RU" sz="2400" dirty="0"/>
              <a:t>б</a:t>
            </a:r>
            <a:r>
              <a:rPr lang="ru-RU" sz="2400" dirty="0" smtClean="0"/>
              <a:t>ыть включенным в список региональной программы повышения производительности труда</a:t>
            </a:r>
          </a:p>
          <a:p>
            <a:pPr>
              <a:buFontTx/>
              <a:buChar char="-"/>
            </a:pPr>
            <a:r>
              <a:rPr lang="ru-RU" sz="2400" dirty="0"/>
              <a:t>и</a:t>
            </a:r>
            <a:r>
              <a:rPr lang="ru-RU" sz="2400" dirty="0" smtClean="0"/>
              <a:t>меть комплекс разработанных мер по повышению производительности труда и обоснованную дорожную карту</a:t>
            </a:r>
          </a:p>
          <a:p>
            <a:pPr>
              <a:buFontTx/>
              <a:buChar char="-"/>
            </a:pPr>
            <a:r>
              <a:rPr lang="ru-RU" sz="2400" dirty="0" smtClean="0"/>
              <a:t>Иметь обоснованный график мероприятий, согласованный по срокам с региональной программой по повышению производительности труда</a:t>
            </a:r>
            <a:endParaRPr lang="ru-RU" sz="2400" dirty="0"/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4051520" y="4806462"/>
            <a:ext cx="7668411" cy="166467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Дополнительные возможности использования средств займа:</a:t>
            </a:r>
          </a:p>
          <a:p>
            <a:pPr>
              <a:buFontTx/>
              <a:buChar char="-"/>
            </a:pPr>
            <a:r>
              <a:rPr lang="ru-RU" sz="2400" dirty="0"/>
              <a:t>д</a:t>
            </a:r>
            <a:r>
              <a:rPr lang="ru-RU" sz="2400" dirty="0" smtClean="0"/>
              <a:t>о 15% средств займа - на покупку лицензий, патентов и программного обеспечения по управлению предприятием, </a:t>
            </a:r>
            <a:r>
              <a:rPr lang="ru-RU" sz="2400" dirty="0" err="1" smtClean="0"/>
              <a:t>логистикий</a:t>
            </a:r>
            <a:r>
              <a:rPr lang="ru-RU" sz="2400" dirty="0" smtClean="0"/>
              <a:t> и </a:t>
            </a:r>
            <a:r>
              <a:rPr lang="ru-RU" sz="2400" dirty="0" err="1" smtClean="0"/>
              <a:t>меркетингом</a:t>
            </a:r>
            <a:r>
              <a:rPr lang="ru-RU" sz="2400" dirty="0" smtClean="0"/>
              <a:t>, систем цифрового моделирования и проектирования</a:t>
            </a:r>
          </a:p>
          <a:p>
            <a:pPr>
              <a:buFontTx/>
              <a:buChar char="-"/>
            </a:pPr>
            <a:r>
              <a:rPr lang="ru-RU" sz="2400" dirty="0" smtClean="0"/>
              <a:t>До 20% средств займа (не более 10 млн. руб.) – на консалтинговые услуги и обучение, направленные на повышение производительности труда</a:t>
            </a:r>
          </a:p>
        </p:txBody>
      </p:sp>
    </p:spTree>
    <p:extLst>
      <p:ext uri="{BB962C8B-B14F-4D97-AF65-F5344CB8AC3E}">
        <p14:creationId xmlns:p14="http://schemas.microsoft.com/office/powerpoint/2010/main" val="281516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5342" y="0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ЧТО ФИНАНСИРУЕТ ФРП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10</a:t>
            </a:fld>
            <a:endParaRPr lang="ru-RU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8283442"/>
              </p:ext>
            </p:extLst>
          </p:nvPr>
        </p:nvGraphicFramePr>
        <p:xfrm>
          <a:off x="198784" y="1085908"/>
          <a:ext cx="11754680" cy="5270440"/>
        </p:xfrm>
        <a:graphic>
          <a:graphicData uri="http://schemas.openxmlformats.org/drawingml/2006/table">
            <a:tbl>
              <a:tblPr firstRow="1" lastRow="1"/>
              <a:tblGrid>
                <a:gridCol w="4114138"/>
                <a:gridCol w="1605689"/>
                <a:gridCol w="1509301"/>
                <a:gridCol w="1509301"/>
                <a:gridCol w="1509301"/>
                <a:gridCol w="1506950"/>
              </a:tblGrid>
              <a:tr h="234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Проекты развития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Комплектующие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Конверсия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Станкостроение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Лизинг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нового продукта/технологии, в т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ч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</a:tr>
              <a:tr h="2523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ОКР/ОТР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30%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10%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9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Производственно-технологические,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маркетинговые тестирования и испытания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</a:tr>
              <a:tr h="2523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Патентные исследования и патентование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3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Сертификация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</a:tr>
              <a:tr h="469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Приобретение расходных материалов для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разработки нового продукта/технологии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20%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9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Технологический и ценовой аудит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инвестиционного проекта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0,3%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0,3%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0,3%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469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Инженерные изыскания и разработка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проектной документации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5%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прав на результаты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интеллектуальной собственности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10%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2523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технологического оборудования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3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оборудования для ОКР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469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ТЭО, прединвестиционный анализ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(кроме исследования рынка)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связанные с производством и выводом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 рынок опытных партий продукции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20%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20%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2523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Общехозяйственные расходы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15% займа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50%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50% займа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686" marR="6668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716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342" y="8575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ЧТО НЕ ФИНАНСИРУЕТ ФРП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11</a:t>
            </a:fld>
            <a:endParaRPr lang="ru-RU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927299" y="1945203"/>
            <a:ext cx="8409879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Строительство или капитальный ремонт зданий и сооружений</a:t>
            </a:r>
            <a:endParaRPr lang="ru-RU" sz="2400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1927299" y="2652574"/>
            <a:ext cx="8409879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Приобретение недвижимого имущества</a:t>
            </a:r>
            <a:endParaRPr lang="ru-RU" sz="2400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1927299" y="4188016"/>
            <a:ext cx="8409879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Проведение научно-исследовательских работ</a:t>
            </a: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1927298" y="4910794"/>
            <a:ext cx="8409880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Производство продукции военного назначения</a:t>
            </a:r>
            <a:endParaRPr lang="ru-RU" sz="2400" dirty="0"/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1927299" y="5648979"/>
            <a:ext cx="8409879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Рефинансирование займов и уплату процентов</a:t>
            </a:r>
            <a:endParaRPr lang="ru-RU" sz="24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44" y="1812724"/>
            <a:ext cx="697691" cy="72126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599" y="2549929"/>
            <a:ext cx="697693" cy="6984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523" y="4092316"/>
            <a:ext cx="697693" cy="6693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523" y="4792443"/>
            <a:ext cx="692254" cy="73070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600" y="5553895"/>
            <a:ext cx="669616" cy="684173"/>
          </a:xfrm>
          <a:prstGeom prst="rect">
            <a:avLst/>
          </a:prstGeom>
        </p:spPr>
      </p:pic>
      <p:sp>
        <p:nvSpPr>
          <p:cNvPr id="18" name="Объект 2"/>
          <p:cNvSpPr txBox="1">
            <a:spLocks/>
          </p:cNvSpPr>
          <p:nvPr/>
        </p:nvSpPr>
        <p:spPr>
          <a:xfrm>
            <a:off x="501606" y="1356421"/>
            <a:ext cx="8409879" cy="494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Средства займа </a:t>
            </a:r>
            <a:r>
              <a:rPr lang="ru-RU" sz="2400" dirty="0" smtClean="0">
                <a:solidFill>
                  <a:srgbClr val="FF0000"/>
                </a:solidFill>
              </a:rPr>
              <a:t>НЕЛЬЗЯ</a:t>
            </a:r>
            <a:r>
              <a:rPr lang="ru-RU" sz="2400" dirty="0" smtClean="0"/>
              <a:t> использовать на: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6724" y="3282075"/>
            <a:ext cx="751568" cy="751568"/>
          </a:xfrm>
          <a:prstGeom prst="rect">
            <a:avLst/>
          </a:prstGeom>
        </p:spPr>
      </p:pic>
      <p:sp>
        <p:nvSpPr>
          <p:cNvPr id="19" name="Объект 2"/>
          <p:cNvSpPr txBox="1">
            <a:spLocks/>
          </p:cNvSpPr>
          <p:nvPr/>
        </p:nvSpPr>
        <p:spPr>
          <a:xfrm>
            <a:off x="1927299" y="3282075"/>
            <a:ext cx="9792633" cy="7515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Приобретение сырья и ресурсов для выпуска промышленных </a:t>
            </a:r>
          </a:p>
          <a:p>
            <a:pPr marL="0" indent="0">
              <a:buNone/>
            </a:pPr>
            <a:r>
              <a:rPr lang="ru-RU" sz="2400" dirty="0" smtClean="0"/>
              <a:t>партий продукции</a:t>
            </a:r>
          </a:p>
        </p:txBody>
      </p:sp>
    </p:spTree>
    <p:extLst>
      <p:ext uri="{BB962C8B-B14F-4D97-AF65-F5344CB8AC3E}">
        <p14:creationId xmlns:p14="http://schemas.microsoft.com/office/powerpoint/2010/main" val="45037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5342" y="0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ТРЕБОВАНИЯ К ОБЕСПЕЧЕНИЮ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12</a:t>
            </a:fld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5097749"/>
              </p:ext>
            </p:extLst>
          </p:nvPr>
        </p:nvGraphicFramePr>
        <p:xfrm>
          <a:off x="468923" y="1226635"/>
          <a:ext cx="11251009" cy="5103826"/>
        </p:xfrm>
        <a:graphic>
          <a:graphicData uri="http://schemas.openxmlformats.org/drawingml/2006/table">
            <a:tbl>
              <a:tblPr firstRow="1" lastRow="1"/>
              <a:tblGrid>
                <a:gridCol w="483225"/>
                <a:gridCol w="9188314"/>
                <a:gridCol w="375138"/>
                <a:gridCol w="943834"/>
                <a:gridCol w="130249"/>
                <a:gridCol w="130249"/>
              </a:tblGrid>
              <a:tr h="602165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ОБЕСПЕЧЕНИЯ, ПРИНИМАЕМОГО ФОНДОМ </a:t>
                      </a:r>
                      <a:endParaRPr lang="ru-RU" sz="16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(сумма должна быть не меньше суммы займа + </a:t>
                      </a:r>
                      <a:r>
                        <a:rPr lang="ru-RU" sz="16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суммы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процентов</a:t>
                      </a:r>
                      <a:r>
                        <a:rPr lang="ru-RU" sz="16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весь </a:t>
                      </a:r>
                      <a:r>
                        <a:rPr lang="ru-RU" sz="16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займа)</a:t>
                      </a:r>
                      <a:endParaRPr lang="ru-RU" sz="1600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ДИСКОНТ</a:t>
                      </a:r>
                      <a:endParaRPr lang="ru-RU" sz="16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692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НЕЗАВИСИМЫЕ ГАРАНТИИ И ПОРУЧИТЕЛЬСТВА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 b="1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50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7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Гарантии кредитных организаций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Гарантии и поручительства Корпорации МСП, региональных фондов содействия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кредитованию МСП, субъектов РФ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Поручительства и гарантии юридических лиц с устойчивым финансовым положением,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а так-же субъектов РФ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1692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ЗАЛОГИ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59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Драгоценные металлы в стандартных или мерных слитках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1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Недвижимые имущественные активы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 - 40%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39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Оборудование (в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приобретаемое по проекту после ввода в эксплуатацию) и транспорт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60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Акции юридических лиц, имеющие биржевое обращение (ПАО Московская биржа)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 25% - 40%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98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4922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Акции, не имеющие биржевого обращения или доли в УК юридических лиц – третьих лиц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с устойчивым финансовым положением в объеме не менее 25%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 40%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76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Государственные облигации со сроком погашения = дата погашения займа + 1 месяц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39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- Корпоративные облигации, включенные в котировочный список ПАО Московская биржа 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1 уровня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сроком погашения = дате погашения займа + 1 месяц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8" marR="3314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500" dirty="0">
                          <a:solidFill>
                            <a:srgbClr val="2E74B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Управляющая кнопка: возврат 2">
            <a:hlinkClick r:id="rId4" action="ppaction://hlinksldjump" highlightClick="1"/>
          </p:cNvPr>
          <p:cNvSpPr/>
          <p:nvPr/>
        </p:nvSpPr>
        <p:spPr>
          <a:xfrm>
            <a:off x="11605846" y="6356350"/>
            <a:ext cx="433754" cy="365125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46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342" y="8575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РЕАЛИЗУЕМЫЙ ПРОЕКТ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13</a:t>
            </a:fld>
            <a:endParaRPr lang="ru-RU"/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478159" y="2514805"/>
            <a:ext cx="5694893" cy="40970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- В 2017 году ФРП РМ приступил к финансированию проекта «Реконструкция корпуса №61. Создание производства активных фармацевтических субстанций антибиотиков, модернизация и расширение производства импортозамещающих инъекционных препаратов в ампулах»</a:t>
            </a:r>
          </a:p>
          <a:p>
            <a:pPr marL="0" indent="0">
              <a:buNone/>
            </a:pPr>
            <a:r>
              <a:rPr lang="ru-RU" sz="2400" dirty="0" smtClean="0"/>
              <a:t>- Сумма займа: 200 млн. руб.</a:t>
            </a:r>
          </a:p>
          <a:p>
            <a:pPr marL="0" indent="0">
              <a:buNone/>
            </a:pPr>
            <a:r>
              <a:rPr lang="ru-RU" sz="2400" dirty="0" smtClean="0"/>
              <a:t>- Период запуска серийного производства – 15 месяцев с момента финансирования</a:t>
            </a:r>
          </a:p>
          <a:p>
            <a:pPr marL="0" indent="0">
              <a:buNone/>
            </a:pPr>
            <a:r>
              <a:rPr lang="ru-RU" sz="2400" dirty="0" smtClean="0"/>
              <a:t>- Суммарный объем выручки от реализации проекта за время пользования займом – 1,3 млрд. руб.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160" y="1347367"/>
            <a:ext cx="5500768" cy="10467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1227" y="1347368"/>
            <a:ext cx="3328705" cy="318631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7637" y="4510902"/>
            <a:ext cx="2292295" cy="192040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7632" y="4865000"/>
            <a:ext cx="2300006" cy="15663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2780" y="2789561"/>
            <a:ext cx="2783118" cy="208233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73054" y="1347367"/>
            <a:ext cx="2218173" cy="211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55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08" y="1451033"/>
            <a:ext cx="9024907" cy="50201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5342" y="0"/>
            <a:ext cx="4116658" cy="108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9" y="365125"/>
            <a:ext cx="11351943" cy="86150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КОНТАКТЫ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081E2-D7FC-48B9-847A-8A397AF0216E}" type="slidenum">
              <a:rPr lang="ru-RU" smtClean="0"/>
              <a:t>14</a:t>
            </a:fld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838200" y="1363508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Адрес: </a:t>
            </a:r>
            <a:r>
              <a:rPr lang="ru-RU" dirty="0" err="1" smtClean="0"/>
              <a:t>г.Саранск</a:t>
            </a:r>
            <a:r>
              <a:rPr lang="ru-RU" dirty="0" smtClean="0"/>
              <a:t>, ул. Псковская, д.2А, к.314</a:t>
            </a:r>
          </a:p>
          <a:p>
            <a:r>
              <a:rPr lang="en-US" dirty="0" smtClean="0"/>
              <a:t>E-mail</a:t>
            </a:r>
            <a:r>
              <a:rPr lang="ru-RU" dirty="0" smtClean="0"/>
              <a:t>: </a:t>
            </a:r>
            <a:r>
              <a:rPr lang="en-US" dirty="0" smtClean="0">
                <a:hlinkClick r:id="rId4"/>
              </a:rPr>
              <a:t>info@frprm.ru</a:t>
            </a:r>
            <a:endParaRPr lang="en-US" dirty="0" smtClean="0"/>
          </a:p>
          <a:p>
            <a:r>
              <a:rPr lang="ru-RU" dirty="0" smtClean="0"/>
              <a:t>Телефон: </a:t>
            </a:r>
            <a:r>
              <a:rPr lang="ru-RU" dirty="0" smtClean="0"/>
              <a:t>8 937 672 6363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Директор фонда: Кудашкин Алексей Васильевич</a:t>
            </a:r>
          </a:p>
          <a:p>
            <a:endParaRPr lang="ru-RU" dirty="0"/>
          </a:p>
          <a:p>
            <a:pPr marL="0" indent="0" algn="ctr">
              <a:buNone/>
            </a:pPr>
            <a:endParaRPr lang="ru-RU" sz="54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54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26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1610</Words>
  <Application>Microsoft Office PowerPoint</Application>
  <PresentationFormat>Широкоэкранный</PresentationFormat>
  <Paragraphs>348</Paragraphs>
  <Slides>14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Фонд Развития Промышленности Республики Мордовия Возможности финансирования и поддержки проектов</vt:lpstr>
      <vt:lpstr>О ФРП РМ</vt:lpstr>
      <vt:lpstr>ОСНОВНЫЕ ПРИНЦИПЫ РАБОТЫ ФОНДА</vt:lpstr>
      <vt:lpstr>СОТРУДНИЧЕСТВО С ФРП РФ</vt:lpstr>
      <vt:lpstr>КОГО ФИНАНСИРУЕТ ФРП</vt:lpstr>
      <vt:lpstr>ТРЕБОВАНИЯ К ПРОЕКТУ</vt:lpstr>
      <vt:lpstr>ПРОГРАММЫ ФРП РМ</vt:lpstr>
      <vt:lpstr>ПРОГРАММЫ ФЕДЕРАЛЬНОГО ФРП</vt:lpstr>
      <vt:lpstr>ПЕРСПЕКТИВНОЕ.  ПРОГРАММА ПОВШЕНИЯ ПРОИЗВДИТЕЛЬНОСТИ ТРУДА</vt:lpstr>
      <vt:lpstr>ЧТО ФИНАНСИРУЕТ ФРП</vt:lpstr>
      <vt:lpstr>ЧТО НЕ ФИНАНСИРУЕТ ФРП</vt:lpstr>
      <vt:lpstr>ТРЕБОВАНИЯ К ОБЕСПЕЧЕНИЮ </vt:lpstr>
      <vt:lpstr>РЕАЛИЗУЕМЫЙ ПРОЕКТ</vt:lpstr>
      <vt:lpstr>КОНТАКТЫ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Фонд Развития Промышленности Республики Мордовия Возможности финансирования и поддержки проектов</dc:title>
  <dc:creator>Алексей Кудашкин</dc:creator>
  <cp:lastModifiedBy>Алексей Кудашкин</cp:lastModifiedBy>
  <cp:revision>45</cp:revision>
  <cp:lastPrinted>2018-05-07T06:28:04Z</cp:lastPrinted>
  <dcterms:created xsi:type="dcterms:W3CDTF">2018-04-02T09:55:39Z</dcterms:created>
  <dcterms:modified xsi:type="dcterms:W3CDTF">2018-05-22T09:12:55Z</dcterms:modified>
</cp:coreProperties>
</file>